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40"/>
    <p:restoredTop sz="95707"/>
  </p:normalViewPr>
  <p:slideViewPr>
    <p:cSldViewPr snapToGrid="0">
      <p:cViewPr>
        <p:scale>
          <a:sx n="100" d="100"/>
          <a:sy n="100" d="100"/>
        </p:scale>
        <p:origin x="1448" y="10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1337B-D487-8F45-8C62-347D5888CC7F}" type="datetimeFigureOut">
              <a:rPr lang="en-US" smtClean="0"/>
              <a:t>6/25/26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B420E-CD07-494D-A02F-9F8A1CC41426}" type="slidenum">
              <a:rPr lang="en-US" smtClean="0"/>
              <a:t>‹#›</a:t>
            </a:fld>
            <a:endParaRPr lang="en-US"/>
          </a:p>
        </p:txBody>
      </p:sp>
    </p:spTree>
    <p:extLst>
      <p:ext uri="{BB962C8B-B14F-4D97-AF65-F5344CB8AC3E}">
        <p14:creationId xmlns:p14="http://schemas.microsoft.com/office/powerpoint/2010/main" val="988967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INSTRUCTIONS FOR THIS SLIDE</a:t>
            </a:r>
            <a:endParaRPr/>
          </a:p>
          <a:p>
            <a:pPr marL="171450" lvl="0" indent="-171450" algn="l" rtl="0">
              <a:lnSpc>
                <a:spcPct val="100000"/>
              </a:lnSpc>
              <a:spcBef>
                <a:spcPts val="0"/>
              </a:spcBef>
              <a:spcAft>
                <a:spcPts val="0"/>
              </a:spcAft>
              <a:buSzPts val="1400"/>
              <a:buFont typeface="Arial"/>
              <a:buChar char="-"/>
            </a:pPr>
            <a:r>
              <a:rPr lang="en-US">
                <a:latin typeface="Arial"/>
                <a:ea typeface="Arial"/>
                <a:cs typeface="Arial"/>
                <a:sym typeface="Arial"/>
              </a:rPr>
              <a:t>Put in talk times (1pm) or increments (</a:t>
            </a:r>
            <a:endParaRPr/>
          </a:p>
          <a:p>
            <a:pPr marL="171450" lvl="0" indent="-171450" algn="l" rtl="0">
              <a:lnSpc>
                <a:spcPct val="100000"/>
              </a:lnSpc>
              <a:spcBef>
                <a:spcPts val="0"/>
              </a:spcBef>
              <a:spcAft>
                <a:spcPts val="0"/>
              </a:spcAft>
              <a:buSzPts val="1400"/>
              <a:buFont typeface="Arial"/>
              <a:buChar char="-"/>
            </a:pPr>
            <a:r>
              <a:rPr lang="en-US">
                <a:latin typeface="Arial"/>
                <a:ea typeface="Arial"/>
                <a:cs typeface="Arial"/>
                <a:sym typeface="Arial"/>
              </a:rPr>
              <a:t>Put in details of contests or other stuff</a:t>
            </a:r>
            <a:endParaRPr/>
          </a:p>
          <a:p>
            <a:pPr marL="628650" lvl="1" indent="-171450" algn="l" rtl="0">
              <a:lnSpc>
                <a:spcPct val="100000"/>
              </a:lnSpc>
              <a:spcBef>
                <a:spcPts val="0"/>
              </a:spcBef>
              <a:spcAft>
                <a:spcPts val="0"/>
              </a:spcAft>
              <a:buClr>
                <a:schemeClr val="dk1"/>
              </a:buClr>
              <a:buSzPts val="1400"/>
              <a:buFont typeface="Arial"/>
              <a:buChar char="-"/>
            </a:pPr>
            <a:r>
              <a:rPr lang="en-US">
                <a:latin typeface="Arial"/>
                <a:ea typeface="Arial"/>
                <a:cs typeface="Arial"/>
                <a:sym typeface="Arial"/>
              </a:rPr>
              <a:t>Include: what the contest is, start/end time, time by which they must claim prize, (what the prize is, optional)</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Hello! Welcome to the intro to lock picking talk!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[announcements, if any]</a:t>
            </a:r>
            <a:endParaRPr/>
          </a:p>
        </p:txBody>
      </p:sp>
      <p:sp>
        <p:nvSpPr>
          <p:cNvPr id="29" name="Google Shape;29;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a:t>
            </a:fld>
            <a:endParaRPr b="1">
              <a:latin typeface="Georgia"/>
              <a:ea typeface="Georgia"/>
              <a:cs typeface="Georgia"/>
              <a:sym typeface="Georgi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The shear line is the area where the pins, housing, and core interact.</a:t>
            </a:r>
            <a:endParaRPr>
              <a:latin typeface="Arial"/>
              <a:ea typeface="Arial"/>
              <a:cs typeface="Arial"/>
              <a:sym typeface="Arial"/>
            </a:endParaRPr>
          </a:p>
        </p:txBody>
      </p:sp>
      <p:sp>
        <p:nvSpPr>
          <p:cNvPr id="109" name="Google Shape;10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10</a:t>
            </a:fld>
            <a:endParaRPr b="1">
              <a:latin typeface="Georgia"/>
              <a:ea typeface="Georgia"/>
              <a:cs typeface="Georgia"/>
              <a:sym typeface="Georgi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When the lock is at rest, the shear line is blocked by the driver pin.</a:t>
            </a:r>
            <a:endParaRPr>
              <a:latin typeface="Arial"/>
              <a:ea typeface="Arial"/>
              <a:cs typeface="Arial"/>
              <a:sym typeface="Arial"/>
            </a:endParaRPr>
          </a:p>
        </p:txBody>
      </p:sp>
      <p:sp>
        <p:nvSpPr>
          <p:cNvPr id="128" name="Google Shape;12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11</a:t>
            </a:fld>
            <a:endParaRPr b="1">
              <a:latin typeface="Georgia"/>
              <a:ea typeface="Georgia"/>
              <a:cs typeface="Georgia"/>
              <a:sym typeface="Georgi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The key lines up the driver pin and key pin at the shear line.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Since the shear line is no longer blocked, the plug can turn. Key pins go with the key and driver pins stay in the bible.</a:t>
            </a:r>
            <a:endParaRPr/>
          </a:p>
        </p:txBody>
      </p:sp>
      <p:sp>
        <p:nvSpPr>
          <p:cNvPr id="142" name="Google Shape;14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12</a:t>
            </a:fld>
            <a:endParaRPr b="1">
              <a:latin typeface="Georgia"/>
              <a:ea typeface="Georgia"/>
              <a:cs typeface="Georgia"/>
              <a:sym typeface="Georgi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This is a lock at rest, without a key in it, and with the driver pins stuck halfway between the plug and the housing, blocking the plug from turning.</a:t>
            </a:r>
            <a:endParaRPr>
              <a:latin typeface="Arial"/>
              <a:ea typeface="Arial"/>
              <a:cs typeface="Arial"/>
              <a:sym typeface="Arial"/>
            </a:endParaRPr>
          </a:p>
        </p:txBody>
      </p:sp>
      <p:sp>
        <p:nvSpPr>
          <p:cNvPr id="153" name="Google Shape;15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13</a:t>
            </a:fld>
            <a:endParaRPr b="1">
              <a:latin typeface="Georgia"/>
              <a:ea typeface="Georgia"/>
              <a:cs typeface="Georgia"/>
              <a:sym typeface="Georgi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These pins are blocking the shear line.</a:t>
            </a:r>
            <a:endParaRPr/>
          </a:p>
        </p:txBody>
      </p:sp>
      <p:sp>
        <p:nvSpPr>
          <p:cNvPr id="160" name="Google Shape;160;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14</a:t>
            </a:fld>
            <a:endParaRPr b="1">
              <a:latin typeface="Georgia"/>
              <a:ea typeface="Georgia"/>
              <a:cs typeface="Georgia"/>
              <a:sym typeface="Georgi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The key goes in and pushes up the pin stacks until the key and driver pins are free of the shear line.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As you can see, all of the driver pins are the same size (height), but all of the key pins are different heights.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This is what makes each lock take a different key, because only a key cut to make up for the varying heights of the key pins can even out the differences and create a clear uninterrupted shear line.</a:t>
            </a:r>
            <a:endParaRPr/>
          </a:p>
        </p:txBody>
      </p:sp>
      <p:sp>
        <p:nvSpPr>
          <p:cNvPr id="171" name="Google Shape;17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15</a:t>
            </a:fld>
            <a:endParaRPr b="1">
              <a:latin typeface="Georgia"/>
              <a:ea typeface="Georgia"/>
              <a:cs typeface="Georgia"/>
              <a:sym typeface="Georgi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One bitting on the key is cut too low; the driver pin is blocking the shear line and the lock won’t open.</a:t>
            </a:r>
            <a:endParaRPr>
              <a:latin typeface="Arial"/>
              <a:ea typeface="Arial"/>
              <a:cs typeface="Arial"/>
              <a:sym typeface="Arial"/>
            </a:endParaRPr>
          </a:p>
        </p:txBody>
      </p:sp>
      <p:sp>
        <p:nvSpPr>
          <p:cNvPr id="179" name="Google Shape;17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16</a:t>
            </a:fld>
            <a:endParaRPr b="1">
              <a:latin typeface="Georgia"/>
              <a:ea typeface="Georgia"/>
              <a:cs typeface="Georgia"/>
              <a:sym typeface="Georgi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One bitting on the key is cut too high; the key pin is blocking the shear line and the lock won’t open.</a:t>
            </a:r>
            <a:endParaRPr>
              <a:latin typeface="Arial"/>
              <a:ea typeface="Arial"/>
              <a:cs typeface="Arial"/>
              <a:sym typeface="Arial"/>
            </a:endParaRPr>
          </a:p>
        </p:txBody>
      </p:sp>
      <p:sp>
        <p:nvSpPr>
          <p:cNvPr id="187" name="Google Shape;18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17</a:t>
            </a:fld>
            <a:endParaRPr b="1">
              <a:latin typeface="Georgia"/>
              <a:ea typeface="Georgia"/>
              <a:cs typeface="Georgia"/>
              <a:sym typeface="Georgi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In a perfect world, all pin tumbler locks would look like this. Holes are perfectly aligned, pins are perfectly cylindrical, surfaces polished</a:t>
            </a:r>
            <a:br>
              <a:rPr lang="en-US">
                <a:latin typeface="Arial"/>
                <a:ea typeface="Arial"/>
                <a:cs typeface="Arial"/>
                <a:sym typeface="Arial"/>
              </a:rPr>
            </a:br>
            <a:r>
              <a:rPr lang="en-US">
                <a:latin typeface="Arial"/>
                <a:ea typeface="Arial"/>
                <a:cs typeface="Arial"/>
                <a:sym typeface="Arial"/>
              </a:rPr>
              <a:t>we would not be able to pick this lock.</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Very tight tolerances makes a more difficult lock to pick—but it’s still pickable.</a:t>
            </a:r>
            <a:endParaRPr/>
          </a:p>
        </p:txBody>
      </p:sp>
      <p:sp>
        <p:nvSpPr>
          <p:cNvPr id="195" name="Google Shape;19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18</a:t>
            </a:fld>
            <a:endParaRPr b="1">
              <a:latin typeface="Georgia"/>
              <a:ea typeface="Georgia"/>
              <a:cs typeface="Georgia"/>
              <a:sym typeface="Georgi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In the real world, locks cost money and so they have to be made cost effectively.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the interest of reducing downtime and increasing usable life of tooling, manufacturers have to allow some error within specifications (called tolerance).</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Tooling gets old, machines vibrate, and parts stock can vary—mfrs have to allow some variation in the interest of time and, ultimately, profit.</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 lower cost of the lock,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 lower the manufacturer’s cost has to be to make a margin,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 less time and attention each lock gets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 the more room tolerated for mechanical defects.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03" name="Google Shape;20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19</a:t>
            </a:fld>
            <a:endParaRPr b="1">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We teach ethical lock picking.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Picking someone else’s lock is rude/illegal. We are sharing our locks with the expectation that you will pick them—you have permission to pick them.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If you rent an apartment, the locks on your unit are not yours.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Rule #2, You can damage locks by picking. Calling a locksmith to fix it is expensive and embarrassing.</a:t>
            </a:r>
            <a:endParaRPr/>
          </a:p>
        </p:txBody>
      </p:sp>
      <p:sp>
        <p:nvSpPr>
          <p:cNvPr id="43" name="Google Shape;4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a:t>
            </a:fld>
            <a:endParaRPr b="1">
              <a:latin typeface="Georgia"/>
              <a:ea typeface="Georgia"/>
              <a:cs typeface="Georgia"/>
              <a:sym typeface="Georgi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Miscast, pitted, rough, rusted, all of the parts of a lock can have small defects that make them work not quite right.</a:t>
            </a:r>
            <a:endParaRPr/>
          </a:p>
        </p:txBody>
      </p:sp>
      <p:sp>
        <p:nvSpPr>
          <p:cNvPr id="210" name="Google Shape;21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20</a:t>
            </a:fld>
            <a:endParaRPr b="1">
              <a:latin typeface="Georgia"/>
              <a:ea typeface="Georgia"/>
              <a:cs typeface="Georgia"/>
              <a:sym typeface="Georgi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Small imperfections in lock production build upon each other.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Misalignment of holes, imperfect pins, etc.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this case, the second hole from the top is the one most off to the right—if we were to turn the core to the right this pin would pinch—or “bind”—at the shear line first.</a:t>
            </a:r>
            <a:endParaRPr/>
          </a:p>
        </p:txBody>
      </p:sp>
      <p:sp>
        <p:nvSpPr>
          <p:cNvPr id="217" name="Google Shape;21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21</a:t>
            </a:fld>
            <a:endParaRPr b="1">
              <a:latin typeface="Georgia"/>
              <a:ea typeface="Georgia"/>
              <a:cs typeface="Georgia"/>
              <a:sym typeface="Georgi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Let’s just consider the one pin that is most off center. (In the diagram on the last slight, it’s the 4</a:t>
            </a:r>
            <a:r>
              <a:rPr lang="en-US" baseline="30000">
                <a:latin typeface="Arial"/>
                <a:ea typeface="Arial"/>
                <a:cs typeface="Arial"/>
                <a:sym typeface="Arial"/>
              </a:rPr>
              <a:t>th</a:t>
            </a:r>
            <a:r>
              <a:rPr lang="en-US">
                <a:latin typeface="Arial"/>
                <a:ea typeface="Arial"/>
                <a:cs typeface="Arial"/>
                <a:sym typeface="Arial"/>
              </a:rPr>
              <a:t> pin. [You can have the audience answer this to make sure they’re tracking])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As we’ve seen, if you try to turn a lock plug without a key, it doesn’t open, but something happens.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 plug has a little bit of play before it stops.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What is it stopping against? The first thing it runs into is the most-out-of-line pin.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So it stands to reason that if we move that pin out of the way, the lock will be able to continue turning.</a:t>
            </a:r>
            <a:endParaRPr/>
          </a:p>
        </p:txBody>
      </p:sp>
      <p:sp>
        <p:nvSpPr>
          <p:cNvPr id="227" name="Google Shape;22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22</a:t>
            </a:fld>
            <a:endParaRPr b="1">
              <a:latin typeface="Georgia"/>
              <a:ea typeface="Georgia"/>
              <a:cs typeface="Georgia"/>
              <a:sym typeface="Georgi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To move the binding driver pin out of the way, we use a pick to push up on the key pin (red pin).</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Once the driver pin is high enough that it’s out of the way, the plug turns slightly.</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 driver pin is trapped; it can’t go back the way it came as long as you have light rotational pressure on the core.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This is “setting” a pin, and once you’ve set a pin you can basically forget about it as long as you keep a little bit of turning tension on the plug. </a:t>
            </a:r>
            <a:endParaRPr/>
          </a:p>
        </p:txBody>
      </p:sp>
      <p:sp>
        <p:nvSpPr>
          <p:cNvPr id="237" name="Google Shape;23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23</a:t>
            </a:fld>
            <a:endParaRPr b="1">
              <a:latin typeface="Georgia"/>
              <a:ea typeface="Georgia"/>
              <a:cs typeface="Georgia"/>
              <a:sym typeface="Georgi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This is the most important slide and will show you the entire process of picking.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First, we’ll put in a turning tool and apply very light but constant rotational pressure.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Keep pressure on the whole time; if you drop the pressure on your turning tool, you’ll have to start over.</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There are two feelings in lock picking: springy or binding.</a:t>
            </a:r>
            <a:endParaRPr/>
          </a:p>
          <a:p>
            <a:pPr marL="0" lvl="0" indent="0" algn="l" rtl="0">
              <a:lnSpc>
                <a:spcPct val="100000"/>
              </a:lnSpc>
              <a:spcBef>
                <a:spcPts val="0"/>
              </a:spcBef>
              <a:spcAft>
                <a:spcPts val="0"/>
              </a:spcAft>
              <a:buSzPts val="1400"/>
              <a:buNone/>
            </a:pPr>
            <a:r>
              <a:rPr lang="en-US">
                <a:latin typeface="Arial"/>
                <a:ea typeface="Arial"/>
                <a:cs typeface="Arial"/>
                <a:sym typeface="Arial"/>
              </a:rPr>
              <a:t>Use your pick to probe for the convex face of the key pins.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Push each one up and feel for “springy” or “binding”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When you find a springy pin, ignore it.</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If you feel a pin that gives resistance, metal-on-metal friction, push it up until it clicks. This is called “setting” a pin. [Point out springy/binding on the animation]</a:t>
            </a:r>
            <a:endParaRPr/>
          </a:p>
          <a:p>
            <a:pPr marL="0" lvl="0" indent="0" algn="l" rtl="0">
              <a:lnSpc>
                <a:spcPct val="100000"/>
              </a:lnSpc>
              <a:spcBef>
                <a:spcPts val="0"/>
              </a:spcBef>
              <a:spcAft>
                <a:spcPts val="0"/>
              </a:spcAft>
              <a:buSzPts val="1400"/>
              <a:buNone/>
            </a:pPr>
            <a:r>
              <a:rPr lang="en-US">
                <a:latin typeface="Arial"/>
                <a:ea typeface="Arial"/>
                <a:cs typeface="Arial"/>
                <a:sym typeface="Arial"/>
              </a:rPr>
              <a:t>Keep turning pressure on!</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When you set the last pin, the lock opens.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(on the small locks on the table, you’ll know you’ve opened it if the core moves at least 90*. On padlocks, the shackle will open.)</a:t>
            </a:r>
            <a:endParaRPr/>
          </a:p>
        </p:txBody>
      </p:sp>
      <p:sp>
        <p:nvSpPr>
          <p:cNvPr id="247" name="Google Shape;24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24</a:t>
            </a:fld>
            <a:endParaRPr b="1">
              <a:latin typeface="Georgia"/>
              <a:ea typeface="Georgia"/>
              <a:cs typeface="Georgia"/>
              <a:sym typeface="Georgi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It is possible to push a pin stack up too high.</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 easiest way to avoid this is to make small, controlled, purposeful movements of the pick.</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There’s a few mm between pin stacks, and you only need to push pin stacks up by a few mms.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If you’re overlifting frequently, try changing the force of your turning tool and/or pick.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You more likely need to lighten up rather than push/pick harder.</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If you have been picking for five minutes or so and you’re not getting any feedback, no clicks, take your tools out of the lock and spin the core back and forth to reset the pins.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[Instructors: please do not teach people to bang locks on the tables!]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So, we’re seeing the picker in this animation set a couple of pins,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and now [third pin to set] we see that they’ve pushed the key pin so high that it is now binding.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It will be difficult to set additional pins, and at this point they should remove their tools and twist the core back and forth to reset.</a:t>
            </a:r>
            <a:endParaRPr/>
          </a:p>
        </p:txBody>
      </p:sp>
      <p:sp>
        <p:nvSpPr>
          <p:cNvPr id="255" name="Google Shape;25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25</a:t>
            </a:fld>
            <a:endParaRPr b="1">
              <a:latin typeface="Georgia"/>
              <a:ea typeface="Georgia"/>
              <a:cs typeface="Georgia"/>
              <a:sym typeface="Georgi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There are two tools required in single pin picking.</a:t>
            </a:r>
            <a:endParaRPr>
              <a:latin typeface="Arial"/>
              <a:ea typeface="Arial"/>
              <a:cs typeface="Arial"/>
              <a:sym typeface="Arial"/>
            </a:endParaRPr>
          </a:p>
        </p:txBody>
      </p:sp>
      <p:sp>
        <p:nvSpPr>
          <p:cNvPr id="270" name="Google Shape;270;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26</a:t>
            </a:fld>
            <a:endParaRPr b="1">
              <a:latin typeface="Georgia"/>
              <a:ea typeface="Georgia"/>
              <a:cs typeface="Georgia"/>
              <a:sym typeface="Georgi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The turning tool turns (and turns and turns and turns and turns and turns)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Different sizes fit in different keyways; if the tool you’re using doesn’t sit well, try another one.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What does the turning tool do?</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TURNS</a:t>
            </a:r>
            <a:endParaRPr/>
          </a:p>
        </p:txBody>
      </p:sp>
      <p:sp>
        <p:nvSpPr>
          <p:cNvPr id="277" name="Google Shape;27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27</a:t>
            </a:fld>
            <a:endParaRPr b="1">
              <a:latin typeface="Georgia"/>
              <a:ea typeface="Georgia"/>
              <a:cs typeface="Georgia"/>
              <a:sym typeface="Georgi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Bottom: </a:t>
            </a:r>
            <a:endParaRPr/>
          </a:p>
          <a:p>
            <a:pPr marL="171450" lvl="0" indent="-171450" algn="l" rtl="0">
              <a:lnSpc>
                <a:spcPct val="100000"/>
              </a:lnSpc>
              <a:spcBef>
                <a:spcPts val="0"/>
              </a:spcBef>
              <a:spcAft>
                <a:spcPts val="0"/>
              </a:spcAft>
              <a:buSzPts val="1400"/>
              <a:buFont typeface="Arial"/>
              <a:buChar char="-"/>
            </a:pPr>
            <a:r>
              <a:rPr lang="en-US">
                <a:latin typeface="Arial"/>
                <a:ea typeface="Arial"/>
                <a:cs typeface="Arial"/>
                <a:sym typeface="Arial"/>
              </a:rPr>
              <a:t>Most common.</a:t>
            </a:r>
            <a:endParaRPr/>
          </a:p>
          <a:p>
            <a:pPr marL="171450" lvl="0" indent="-171450" algn="l" rtl="0">
              <a:lnSpc>
                <a:spcPct val="100000"/>
              </a:lnSpc>
              <a:spcBef>
                <a:spcPts val="0"/>
              </a:spcBef>
              <a:spcAft>
                <a:spcPts val="0"/>
              </a:spcAft>
              <a:buSzPts val="1400"/>
              <a:buFont typeface="Arial"/>
              <a:buChar char="-"/>
            </a:pPr>
            <a:r>
              <a:rPr lang="en-US">
                <a:latin typeface="Arial"/>
                <a:ea typeface="Arial"/>
                <a:cs typeface="Arial"/>
                <a:sym typeface="Arial"/>
              </a:rPr>
              <a:t>Easy to make</a:t>
            </a:r>
            <a:endParaRPr/>
          </a:p>
          <a:p>
            <a:pPr marL="171450" lvl="0" indent="-171450" algn="l" rtl="0">
              <a:lnSpc>
                <a:spcPct val="100000"/>
              </a:lnSpc>
              <a:spcBef>
                <a:spcPts val="0"/>
              </a:spcBef>
              <a:spcAft>
                <a:spcPts val="0"/>
              </a:spcAft>
              <a:buSzPts val="1400"/>
              <a:buFont typeface="Arial"/>
              <a:buChar char="-"/>
            </a:pPr>
            <a:r>
              <a:rPr lang="en-US">
                <a:latin typeface="Arial"/>
                <a:ea typeface="Arial"/>
                <a:cs typeface="Arial"/>
                <a:sym typeface="Arial"/>
              </a:rPr>
              <a:t>Less expensive to buy than TOK</a:t>
            </a:r>
            <a:endParaRPr/>
          </a:p>
          <a:p>
            <a:pPr marL="171450" marR="0" lvl="0" indent="-171450" algn="l" rtl="0">
              <a:lnSpc>
                <a:spcPct val="100000"/>
              </a:lnSpc>
              <a:spcBef>
                <a:spcPts val="0"/>
              </a:spcBef>
              <a:spcAft>
                <a:spcPts val="0"/>
              </a:spcAft>
              <a:buClr>
                <a:srgbClr val="000000"/>
              </a:buClr>
              <a:buSzPts val="1400"/>
              <a:buFont typeface="Arial"/>
              <a:buChar char="-"/>
            </a:pPr>
            <a:r>
              <a:rPr lang="en-US">
                <a:latin typeface="Arial"/>
                <a:ea typeface="Arial"/>
                <a:cs typeface="Arial"/>
                <a:sym typeface="Arial"/>
              </a:rPr>
              <a:t>Very easy to hold because it won’t cam out.</a:t>
            </a:r>
            <a:endParaRPr/>
          </a:p>
        </p:txBody>
      </p:sp>
      <p:sp>
        <p:nvSpPr>
          <p:cNvPr id="288" name="Google Shape;288;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28</a:t>
            </a:fld>
            <a:endParaRPr b="1">
              <a:latin typeface="Georgia"/>
              <a:ea typeface="Georgia"/>
              <a:cs typeface="Georgia"/>
              <a:sym typeface="Georgi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Top: </a:t>
            </a:r>
            <a:endParaRPr/>
          </a:p>
          <a:p>
            <a:pPr marL="171450" lvl="0" indent="-171450" algn="l" rtl="0">
              <a:lnSpc>
                <a:spcPct val="100000"/>
              </a:lnSpc>
              <a:spcBef>
                <a:spcPts val="0"/>
              </a:spcBef>
              <a:spcAft>
                <a:spcPts val="0"/>
              </a:spcAft>
              <a:buSzPts val="1400"/>
              <a:buFont typeface="Arial"/>
              <a:buChar char="-"/>
            </a:pPr>
            <a:r>
              <a:rPr lang="en-US">
                <a:latin typeface="Arial"/>
                <a:ea typeface="Arial"/>
                <a:cs typeface="Arial"/>
                <a:sym typeface="Arial"/>
              </a:rPr>
              <a:t>Better feedback and control of turning of the core when the tool fits well. </a:t>
            </a:r>
            <a:endParaRPr/>
          </a:p>
          <a:p>
            <a:pPr marL="171450" lvl="0" indent="-171450" algn="l" rtl="0">
              <a:lnSpc>
                <a:spcPct val="100000"/>
              </a:lnSpc>
              <a:spcBef>
                <a:spcPts val="0"/>
              </a:spcBef>
              <a:spcAft>
                <a:spcPts val="0"/>
              </a:spcAft>
              <a:buSzPts val="1400"/>
              <a:buFont typeface="Arial"/>
              <a:buChar char="-"/>
            </a:pPr>
            <a:r>
              <a:rPr lang="en-US">
                <a:latin typeface="Arial"/>
                <a:ea typeface="Arial"/>
                <a:cs typeface="Arial"/>
                <a:sym typeface="Arial"/>
              </a:rPr>
              <a:t>Slightly harder to hold. </a:t>
            </a:r>
            <a:endParaRPr/>
          </a:p>
          <a:p>
            <a:pPr marL="171450" lvl="0" indent="-171450" algn="l" rtl="0">
              <a:lnSpc>
                <a:spcPct val="100000"/>
              </a:lnSpc>
              <a:spcBef>
                <a:spcPts val="0"/>
              </a:spcBef>
              <a:spcAft>
                <a:spcPts val="0"/>
              </a:spcAft>
              <a:buSzPts val="1400"/>
              <a:buFont typeface="Arial"/>
              <a:buChar char="-"/>
            </a:pPr>
            <a:r>
              <a:rPr lang="en-US">
                <a:latin typeface="Arial"/>
                <a:ea typeface="Arial"/>
                <a:cs typeface="Arial"/>
                <a:sym typeface="Arial"/>
              </a:rPr>
              <a:t>Can be less comfortable to hold things (e.g. KIK cylinders). Try using a lock block. </a:t>
            </a:r>
            <a:endParaRPr/>
          </a:p>
          <a:p>
            <a:pPr marL="171450" lvl="0" indent="-82550" algn="l" rtl="0">
              <a:lnSpc>
                <a:spcPct val="100000"/>
              </a:lnSpc>
              <a:spcBef>
                <a:spcPts val="0"/>
              </a:spcBef>
              <a:spcAft>
                <a:spcPts val="0"/>
              </a:spcAft>
              <a:buSzPts val="1400"/>
              <a:buFont typeface="Calibri"/>
              <a:buNone/>
            </a:pPr>
            <a:endParaRPr>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a:latin typeface="Arial"/>
                <a:ea typeface="Arial"/>
                <a:cs typeface="Arial"/>
                <a:sym typeface="Arial"/>
              </a:rPr>
              <a:t>We can show you TOK and lock block.</a:t>
            </a:r>
            <a:endParaRPr>
              <a:latin typeface="Arial"/>
              <a:ea typeface="Arial"/>
              <a:cs typeface="Arial"/>
              <a:sym typeface="Arial"/>
            </a:endParaRPr>
          </a:p>
        </p:txBody>
      </p:sp>
      <p:sp>
        <p:nvSpPr>
          <p:cNvPr id="305" name="Google Shape;305;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29</a:t>
            </a:fld>
            <a:endParaRPr b="1">
              <a:latin typeface="Georgia"/>
              <a:ea typeface="Georgia"/>
              <a:cs typeface="Georgia"/>
              <a:sym typeface="Georg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We are discussing pin tumbler lock picking. The vast majority of locks you interact with are pin tumbler locks.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Here are some examples of pin tumbler locks: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This is a pin tumbler lock.</a:t>
            </a:r>
            <a:endParaRPr/>
          </a:p>
        </p:txBody>
      </p:sp>
      <p:sp>
        <p:nvSpPr>
          <p:cNvPr id="50" name="Google Shape;5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3</a:t>
            </a:fld>
            <a:endParaRPr b="1">
              <a:latin typeface="Georgia"/>
              <a:ea typeface="Georgia"/>
              <a:cs typeface="Georgia"/>
              <a:sym typeface="Georgi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Two examples showing bottom of the keyway turning pressure.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Start by using bottom of keyway turning pressure. We’ll come around and help you hold things comfortably.</a:t>
            </a:r>
            <a:endParaRPr>
              <a:latin typeface="Arial"/>
              <a:ea typeface="Arial"/>
              <a:cs typeface="Arial"/>
              <a:sym typeface="Arial"/>
            </a:endParaRPr>
          </a:p>
        </p:txBody>
      </p:sp>
      <p:sp>
        <p:nvSpPr>
          <p:cNvPr id="320" name="Google Shape;320;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30</a:t>
            </a:fld>
            <a:endParaRPr b="1">
              <a:latin typeface="Georgia"/>
              <a:ea typeface="Georgia"/>
              <a:cs typeface="Georgia"/>
              <a:sym typeface="Georgi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Apply gentle constant rotational pressure with the turning tool. You should be pressing on the thin edge of the tool. This shows how to hold it as a righty.</a:t>
            </a:r>
            <a:endParaRPr>
              <a:latin typeface="Arial"/>
              <a:ea typeface="Arial"/>
              <a:cs typeface="Arial"/>
              <a:sym typeface="Arial"/>
            </a:endParaRPr>
          </a:p>
        </p:txBody>
      </p:sp>
      <p:sp>
        <p:nvSpPr>
          <p:cNvPr id="332" name="Google Shape;332;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31</a:t>
            </a:fld>
            <a:endParaRPr b="1">
              <a:latin typeface="Georgia"/>
              <a:ea typeface="Georgia"/>
              <a:cs typeface="Georgia"/>
              <a:sym typeface="Georgi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Constant very gentle pressure. If your finger is dented or losing blood, that’s too much.</a:t>
            </a:r>
            <a:endParaRPr>
              <a:latin typeface="Arial"/>
              <a:ea typeface="Arial"/>
              <a:cs typeface="Arial"/>
              <a:sym typeface="Arial"/>
            </a:endParaRPr>
          </a:p>
        </p:txBody>
      </p:sp>
      <p:sp>
        <p:nvSpPr>
          <p:cNvPr id="339" name="Google Shape;339;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32</a:t>
            </a:fld>
            <a:endParaRPr b="1">
              <a:latin typeface="Georgia"/>
              <a:ea typeface="Georgia"/>
              <a:cs typeface="Georgia"/>
              <a:sym typeface="Georgi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Here’s picks.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Concern yourself with the hook and half diamond. Those are the tools designed for this technique.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Master those tools, and ask a TOOOL member about the other pick shapes and we’ll help you out.</a:t>
            </a:r>
            <a:endParaRPr>
              <a:latin typeface="Arial"/>
              <a:ea typeface="Arial"/>
              <a:cs typeface="Arial"/>
              <a:sym typeface="Arial"/>
            </a:endParaRPr>
          </a:p>
        </p:txBody>
      </p:sp>
      <p:sp>
        <p:nvSpPr>
          <p:cNvPr id="346" name="Google Shape;346;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33</a:t>
            </a:fld>
            <a:endParaRPr b="1">
              <a:latin typeface="Georgia"/>
              <a:ea typeface="Georgia"/>
              <a:cs typeface="Georgia"/>
              <a:sym typeface="Georgi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Picks go (make stabby forearm) IN, OUT, AND UP AND DOWN.</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If you turn the picks, you will have a bad time and the picks will have a bad time.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i="1">
                <a:latin typeface="Arial"/>
                <a:ea typeface="Arial"/>
                <a:cs typeface="Arial"/>
                <a:sym typeface="Arial"/>
              </a:rPr>
              <a:t>[while emphatically using stabby motion with forearm</a:t>
            </a:r>
            <a:r>
              <a:rPr lang="en-US">
                <a:latin typeface="Arial"/>
                <a:ea typeface="Arial"/>
                <a:cs typeface="Arial"/>
                <a:sym typeface="Arial"/>
              </a:rPr>
              <a:t>]</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IN-OUT-UP-DOWN</a:t>
            </a:r>
            <a:endParaRPr>
              <a:latin typeface="Arial"/>
              <a:ea typeface="Arial"/>
              <a:cs typeface="Arial"/>
              <a:sym typeface="Arial"/>
            </a:endParaRPr>
          </a:p>
        </p:txBody>
      </p:sp>
      <p:sp>
        <p:nvSpPr>
          <p:cNvPr id="353" name="Google Shape;353;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34</a:t>
            </a:fld>
            <a:endParaRPr b="1">
              <a:latin typeface="Georgia"/>
              <a:ea typeface="Georgia"/>
              <a:cs typeface="Georgia"/>
              <a:sym typeface="Georgi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Lock picking requires thin, delicate tools.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Due to that, picks are consumables.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We expect some of our tools to get bent and forgive you ahead of time.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However, when you bend picks, the bunny cries.</a:t>
            </a:r>
            <a:endParaRPr>
              <a:latin typeface="Arial"/>
              <a:ea typeface="Arial"/>
              <a:cs typeface="Arial"/>
              <a:sym typeface="Arial"/>
            </a:endParaRPr>
          </a:p>
        </p:txBody>
      </p:sp>
      <p:sp>
        <p:nvSpPr>
          <p:cNvPr id="360" name="Google Shape;360;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35</a:t>
            </a:fld>
            <a:endParaRPr b="1">
              <a:latin typeface="Georgia"/>
              <a:ea typeface="Georgia"/>
              <a:cs typeface="Georgia"/>
              <a:sym typeface="Georgi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Find ”Basic 1”</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It has one pin stack right behind the silver face.</a:t>
            </a:r>
            <a:endParaRPr>
              <a:latin typeface="Arial"/>
              <a:ea typeface="Arial"/>
              <a:cs typeface="Arial"/>
              <a:sym typeface="Arial"/>
            </a:endParaRPr>
          </a:p>
        </p:txBody>
      </p:sp>
      <p:sp>
        <p:nvSpPr>
          <p:cNvPr id="371" name="Google Shape;37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In ”Basic 1”, if you put a pick in—</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NOT TURNING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—and push up and down on that first pin stack you should feel spring feedback.</a:t>
            </a:r>
            <a:endParaRPr>
              <a:latin typeface="Arial"/>
              <a:ea typeface="Arial"/>
              <a:cs typeface="Arial"/>
              <a:sym typeface="Arial"/>
            </a:endParaRPr>
          </a:p>
        </p:txBody>
      </p:sp>
      <p:sp>
        <p:nvSpPr>
          <p:cNvPr id="377" name="Google Shape;37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Find a turning tool that fits comfortably in the bottom of your Basic 1 keyway.</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Use the longer end of the turning tools.</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If one turning tool looks smaller than the rest, don’t use that one.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We will help you come around to help you get started holding things.</a:t>
            </a:r>
            <a:endParaRPr>
              <a:latin typeface="Arial"/>
              <a:ea typeface="Arial"/>
              <a:cs typeface="Arial"/>
              <a:sym typeface="Arial"/>
            </a:endParaRPr>
          </a:p>
        </p:txBody>
      </p:sp>
      <p:sp>
        <p:nvSpPr>
          <p:cNvPr id="383" name="Google Shape;38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When you apply rotational pressure to a Basic 1, which has one pin stack, that pin stack will </a:t>
            </a:r>
            <a:r>
              <a:rPr lang="en-US" i="1">
                <a:latin typeface="Arial"/>
                <a:ea typeface="Arial"/>
                <a:cs typeface="Arial"/>
                <a:sym typeface="Arial"/>
              </a:rPr>
              <a:t>necessarily</a:t>
            </a:r>
            <a:r>
              <a:rPr lang="en-US" i="0">
                <a:latin typeface="Arial"/>
                <a:ea typeface="Arial"/>
                <a:cs typeface="Arial"/>
                <a:sym typeface="Arial"/>
              </a:rPr>
              <a:t> bind.</a:t>
            </a:r>
            <a:endParaRPr/>
          </a:p>
          <a:p>
            <a:pPr marL="0" lvl="0" indent="0" algn="l" rtl="0">
              <a:lnSpc>
                <a:spcPct val="100000"/>
              </a:lnSpc>
              <a:spcBef>
                <a:spcPts val="0"/>
              </a:spcBef>
              <a:spcAft>
                <a:spcPts val="0"/>
              </a:spcAft>
              <a:buSzPts val="1400"/>
              <a:buNone/>
            </a:pPr>
            <a:r>
              <a:rPr lang="en-US" i="0">
                <a:latin typeface="Arial"/>
                <a:ea typeface="Arial"/>
                <a:cs typeface="Arial"/>
                <a:sym typeface="Arial"/>
              </a:rPr>
              <a:t>There’s only one pin stack and it’s preventing rotation of the core by intersecting the shear line.</a:t>
            </a:r>
            <a:endParaRPr/>
          </a:p>
          <a:p>
            <a:pPr marL="0" lvl="0" indent="0" algn="l" rtl="0">
              <a:lnSpc>
                <a:spcPct val="100000"/>
              </a:lnSpc>
              <a:spcBef>
                <a:spcPts val="0"/>
              </a:spcBef>
              <a:spcAft>
                <a:spcPts val="0"/>
              </a:spcAft>
              <a:buSzPts val="1400"/>
              <a:buNone/>
            </a:pPr>
            <a:endParaRPr i="0">
              <a:latin typeface="Arial"/>
              <a:ea typeface="Arial"/>
              <a:cs typeface="Arial"/>
              <a:sym typeface="Arial"/>
            </a:endParaRPr>
          </a:p>
          <a:p>
            <a:pPr marL="0" lvl="0" indent="0" algn="l" rtl="0">
              <a:lnSpc>
                <a:spcPct val="100000"/>
              </a:lnSpc>
              <a:spcBef>
                <a:spcPts val="0"/>
              </a:spcBef>
              <a:spcAft>
                <a:spcPts val="0"/>
              </a:spcAft>
              <a:buSzPts val="1400"/>
              <a:buNone/>
            </a:pPr>
            <a:r>
              <a:rPr lang="en-US" i="0">
                <a:latin typeface="Arial"/>
                <a:ea typeface="Arial"/>
                <a:cs typeface="Arial"/>
                <a:sym typeface="Arial"/>
              </a:rPr>
              <a:t>Keep light rotational pressure on your turning tool and push that one pin stack up. You should feel some resistance and then the lock will turn—it’s open.</a:t>
            </a:r>
            <a:endParaRPr>
              <a:latin typeface="Arial"/>
              <a:ea typeface="Arial"/>
              <a:cs typeface="Arial"/>
              <a:sym typeface="Arial"/>
            </a:endParaRPr>
          </a:p>
        </p:txBody>
      </p:sp>
      <p:sp>
        <p:nvSpPr>
          <p:cNvPr id="389" name="Google Shape;38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This is a pin tumbler lock</a:t>
            </a:r>
            <a:endParaRPr>
              <a:latin typeface="Arial"/>
              <a:ea typeface="Arial"/>
              <a:cs typeface="Arial"/>
              <a:sym typeface="Arial"/>
            </a:endParaRPr>
          </a:p>
        </p:txBody>
      </p:sp>
      <p:sp>
        <p:nvSpPr>
          <p:cNvPr id="57" name="Google Shape;5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4</a:t>
            </a:fld>
            <a:endParaRPr b="1">
              <a:latin typeface="Georgia"/>
              <a:ea typeface="Georgia"/>
              <a:cs typeface="Georgia"/>
              <a:sym typeface="Georgi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The KIK cores—the ones at the top here—are labeled with the number of pin stacks in the lock.</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They are six-pin locks but we have removed some. Then we labeled them with the number of pin stacks that are in the lock.</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They are pinned </a:t>
            </a:r>
            <a:r>
              <a:rPr lang="en-US" i="1">
                <a:latin typeface="Arial"/>
                <a:ea typeface="Arial"/>
                <a:cs typeface="Arial"/>
                <a:sym typeface="Arial"/>
              </a:rPr>
              <a:t>from</a:t>
            </a:r>
            <a:r>
              <a:rPr lang="en-US" i="0">
                <a:latin typeface="Arial"/>
                <a:ea typeface="Arial"/>
                <a:cs typeface="Arial"/>
                <a:sym typeface="Arial"/>
              </a:rPr>
              <a:t> the front—the silver face—so, in the basic 1 there’s one right behind the face then 5 empty chambers, in the basic 2 there’s a pin stack behind the face and one behind that and four empty chambers.</a:t>
            </a:r>
            <a:endParaRPr/>
          </a:p>
          <a:p>
            <a:pPr marL="0" lvl="0" indent="0" algn="l" rtl="0">
              <a:lnSpc>
                <a:spcPct val="100000"/>
              </a:lnSpc>
              <a:spcBef>
                <a:spcPts val="0"/>
              </a:spcBef>
              <a:spcAft>
                <a:spcPts val="0"/>
              </a:spcAft>
              <a:buSzPts val="1400"/>
              <a:buNone/>
            </a:pPr>
            <a:endParaRPr i="0">
              <a:latin typeface="Arial"/>
              <a:ea typeface="Arial"/>
              <a:cs typeface="Arial"/>
              <a:sym typeface="Arial"/>
            </a:endParaRPr>
          </a:p>
          <a:p>
            <a:pPr marL="0" lvl="0" indent="0" algn="l" rtl="0">
              <a:lnSpc>
                <a:spcPct val="100000"/>
              </a:lnSpc>
              <a:spcBef>
                <a:spcPts val="0"/>
              </a:spcBef>
              <a:spcAft>
                <a:spcPts val="0"/>
              </a:spcAft>
              <a:buSzPts val="1400"/>
              <a:buNone/>
            </a:pPr>
            <a:r>
              <a:rPr lang="en-US" i="0">
                <a:latin typeface="Arial"/>
                <a:ea typeface="Arial"/>
                <a:cs typeface="Arial"/>
                <a:sym typeface="Arial"/>
              </a:rPr>
              <a:t>If you go too far, you will feel those empty chambers. Look at the bible (part that looks like a book, holds the mysteries) and you will need to go a corresponding amount of sixths deep (e.g. in a basic 3, go 3 sixths of the way back from the face)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Use “Basic” KIK locks, when you get to 5 or 6 we can show you the spool locks.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Most of our padlocks have 4 pins and turn counter-clockwise.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If you’re getting strange feedback or none, ask one of us—it may be a higher security padlock.</a:t>
            </a:r>
            <a:endParaRPr/>
          </a:p>
        </p:txBody>
      </p:sp>
      <p:sp>
        <p:nvSpPr>
          <p:cNvPr id="396" name="Google Shape;396;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40</a:t>
            </a:fld>
            <a:endParaRPr b="1">
              <a:latin typeface="Georgia"/>
              <a:ea typeface="Georgia"/>
              <a:cs typeface="Georgia"/>
              <a:sym typeface="Georgi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Here’s a good way to hold lock cores as a right hander.</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If you’re left handed, you can mirror this for the KIK locks but will be more comfortable holding padlocks different. Ask one of us how to hold things lefty.</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Hold the pick like you would an instrument that you’re using to make very small, purposeful movements with. No stabbystabby.</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 silver face is the front of the lock. The octopus mouth is the back of the lock and is usually inaccessible.</a:t>
            </a:r>
            <a:endParaRPr>
              <a:latin typeface="Arial"/>
              <a:ea typeface="Arial"/>
              <a:cs typeface="Arial"/>
              <a:sym typeface="Arial"/>
            </a:endParaRPr>
          </a:p>
        </p:txBody>
      </p:sp>
      <p:sp>
        <p:nvSpPr>
          <p:cNvPr id="407" name="Google Shape;407;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41</a:t>
            </a:fld>
            <a:endParaRPr b="1">
              <a:latin typeface="Georgia"/>
              <a:ea typeface="Georgia"/>
              <a:cs typeface="Georgia"/>
              <a:sym typeface="Georgi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Allow this baby [giraffe|Chupacabra|tortoise|leopard|donkey—anything but “cat”] to be your spirit guide through lock picking.</a:t>
            </a:r>
            <a:endParaRPr/>
          </a:p>
          <a:p>
            <a:pPr marL="0" lvl="0" indent="0" algn="l" rtl="0">
              <a:lnSpc>
                <a:spcPct val="100000"/>
              </a:lnSpc>
              <a:spcBef>
                <a:spcPts val="0"/>
              </a:spcBef>
              <a:spcAft>
                <a:spcPts val="0"/>
              </a:spcAft>
              <a:buSzPts val="1400"/>
              <a:buNone/>
            </a:pPr>
            <a:r>
              <a:rPr lang="en-US">
                <a:latin typeface="Arial"/>
                <a:ea typeface="Arial"/>
                <a:cs typeface="Arial"/>
                <a:sym typeface="Arial"/>
              </a:rPr>
              <a:t>May his comforting venom melt your mind and soul.</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More relaxed, more better.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Make a friend, make an enemy, have a drink, distract yourself and your neighbors.</a:t>
            </a:r>
            <a:endParaRPr>
              <a:latin typeface="Arial"/>
              <a:ea typeface="Arial"/>
              <a:cs typeface="Arial"/>
              <a:sym typeface="Arial"/>
            </a:endParaRPr>
          </a:p>
        </p:txBody>
      </p:sp>
      <p:sp>
        <p:nvSpPr>
          <p:cNvPr id="418" name="Google Shape;418;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42</a:t>
            </a:fld>
            <a:endParaRPr b="1">
              <a:latin typeface="Georgia"/>
              <a:ea typeface="Georgia"/>
              <a:cs typeface="Georgia"/>
              <a:sym typeface="Georgi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If you open a lock, feel free to shout Open! [yaaay from TOOOL members] so we can celebrate with you!</a:t>
            </a:r>
            <a:endParaRPr>
              <a:latin typeface="Arial"/>
              <a:ea typeface="Arial"/>
              <a:cs typeface="Arial"/>
              <a:sym typeface="Arial"/>
            </a:endParaRPr>
          </a:p>
        </p:txBody>
      </p:sp>
      <p:sp>
        <p:nvSpPr>
          <p:cNvPr id="426" name="Google Shape;426;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43</a:t>
            </a:fld>
            <a:endParaRPr b="1">
              <a:latin typeface="Georgia"/>
              <a:ea typeface="Georgia"/>
              <a:cs typeface="Georgia"/>
              <a:sym typeface="Georgi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latin typeface="PT Sans"/>
                <a:ea typeface="PT Sans"/>
                <a:cs typeface="PT Sans"/>
                <a:sym typeface="PT Sans"/>
              </a:rPr>
              <a:t>HTTPS://TOOOL.US/STORE</a:t>
            </a:r>
          </a:p>
        </p:txBody>
      </p:sp>
      <p:sp>
        <p:nvSpPr>
          <p:cNvPr id="445" name="Google Shape;44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44</a:t>
            </a:fld>
            <a:endParaRPr b="1">
              <a:latin typeface="Georgia"/>
              <a:ea typeface="Georgia"/>
              <a:cs typeface="Georgia"/>
              <a:sym typeface="Georgi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[make everyone from TOOOL raise hands/stand up] </a:t>
            </a:r>
            <a:endParaRPr dirty="0"/>
          </a:p>
          <a:p>
            <a:pPr marL="0" lvl="0" indent="0" algn="l" rtl="0">
              <a:lnSpc>
                <a:spcPct val="100000"/>
              </a:lnSpc>
              <a:spcBef>
                <a:spcPts val="0"/>
              </a:spcBef>
              <a:spcAft>
                <a:spcPts val="0"/>
              </a:spcAft>
              <a:buSzPts val="1400"/>
              <a:buNone/>
            </a:pPr>
            <a:r>
              <a:rPr lang="en-US" dirty="0">
                <a:latin typeface="Arial"/>
                <a:ea typeface="Arial"/>
                <a:cs typeface="Arial"/>
                <a:sym typeface="Arial"/>
              </a:rPr>
              <a:t>We will be coming around to help you get started, if you have any questions feel free to ask!</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TOOOL DC meets the first Wednesday of every month, at the Boardroom</a:t>
            </a:r>
            <a:endParaRPr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latin typeface="Arial"/>
                <a:ea typeface="Arial"/>
                <a:cs typeface="Arial"/>
                <a:sym typeface="Arial"/>
              </a:rPr>
              <a:t>TOOOL BWI meets the second Wednesday of every month, at Unallocated Space</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latin typeface="Arial"/>
                <a:ea typeface="Arial"/>
                <a:cs typeface="Arial"/>
                <a:sym typeface="Arial"/>
              </a:rPr>
              <a:t>TOOOL NoVA meets the third Wednesday of every month, at NOVALABS</a:t>
            </a:r>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Our website is TOOOL.US</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We sell lock picks and other locksport items, ask one of us!</a:t>
            </a:r>
            <a:endParaRPr dirty="0"/>
          </a:p>
          <a:p>
            <a:pPr marL="0" lvl="0" indent="0" algn="l" rtl="0">
              <a:lnSpc>
                <a:spcPct val="100000"/>
              </a:lnSpc>
              <a:spcBef>
                <a:spcPts val="0"/>
              </a:spcBef>
              <a:spcAft>
                <a:spcPts val="0"/>
              </a:spcAft>
              <a:buSzPts val="1400"/>
              <a:buNone/>
            </a:pPr>
            <a:r>
              <a:rPr lang="en-US" dirty="0">
                <a:latin typeface="Arial"/>
                <a:ea typeface="Arial"/>
                <a:cs typeface="Arial"/>
                <a:sym typeface="Arial"/>
              </a:rPr>
              <a:t>Please</a:t>
            </a:r>
            <a:r>
              <a:rPr lang="en-US" i="1" dirty="0">
                <a:latin typeface="Arial"/>
                <a:ea typeface="Arial"/>
                <a:cs typeface="Arial"/>
                <a:sym typeface="Arial"/>
              </a:rPr>
              <a:t> do not </a:t>
            </a:r>
            <a:r>
              <a:rPr lang="en-US" i="0" dirty="0">
                <a:latin typeface="Arial"/>
                <a:ea typeface="Arial"/>
                <a:cs typeface="Arial"/>
                <a:sym typeface="Arial"/>
              </a:rPr>
              <a:t>take tools or locks from the tables. We’re a non-profit, our volunteers work for free, and these locks are meant to serve us for years.</a:t>
            </a:r>
            <a:endParaRPr dirty="0"/>
          </a:p>
          <a:p>
            <a:pPr marL="0" lvl="0" indent="0" algn="l" rtl="0">
              <a:lnSpc>
                <a:spcPct val="100000"/>
              </a:lnSpc>
              <a:spcBef>
                <a:spcPts val="0"/>
              </a:spcBef>
              <a:spcAft>
                <a:spcPts val="0"/>
              </a:spcAft>
              <a:buSzPts val="1400"/>
              <a:buNone/>
            </a:pPr>
            <a:r>
              <a:rPr lang="en-US" i="0" dirty="0">
                <a:latin typeface="Arial"/>
                <a:ea typeface="Arial"/>
                <a:cs typeface="Arial"/>
                <a:sym typeface="Arial"/>
              </a:rPr>
              <a:t>We have locks and picks you can buy! You’re supporting a non-profit!</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[Announce game or activity]</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[Announce you’re coming around with sign up for monthly reminder email]</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Force the audience to to clap for you.</a:t>
            </a:r>
            <a:endParaRPr dirty="0">
              <a:latin typeface="Arial"/>
              <a:ea typeface="Arial"/>
              <a:cs typeface="Arial"/>
              <a:sym typeface="Arial"/>
            </a:endParaRPr>
          </a:p>
        </p:txBody>
      </p:sp>
      <p:sp>
        <p:nvSpPr>
          <p:cNvPr id="457" name="Google Shape;457;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45</a:t>
            </a:fld>
            <a:endParaRPr b="1">
              <a:latin typeface="Georgia"/>
              <a:ea typeface="Georgia"/>
              <a:cs typeface="Georgia"/>
              <a:sym typeface="Georgi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Arial"/>
                <a:ea typeface="Arial"/>
                <a:cs typeface="Arial"/>
                <a:sym typeface="Arial"/>
              </a:rPr>
              <a:t>This is a pin tumbler lock</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4" name="Google Shape;6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5</a:t>
            </a:fld>
            <a:endParaRPr b="1">
              <a:latin typeface="Georgia"/>
              <a:ea typeface="Georgia"/>
              <a:cs typeface="Georgia"/>
              <a:sym typeface="Georgi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Arial"/>
                <a:ea typeface="Arial"/>
                <a:cs typeface="Arial"/>
                <a:sym typeface="Arial"/>
              </a:rPr>
              <a:t>This is a pin tumbler lock</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1" name="Google Shape;7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6</a:t>
            </a:fld>
            <a:endParaRPr b="1">
              <a:latin typeface="Georgia"/>
              <a:ea typeface="Georgia"/>
              <a:cs typeface="Georgia"/>
              <a:sym typeface="Georg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Arial"/>
                <a:ea typeface="Arial"/>
                <a:cs typeface="Arial"/>
                <a:sym typeface="Arial"/>
              </a:rPr>
              <a:t>This is an illustration of a pin tumbler lock</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8" name="Google Shape;7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7</a:t>
            </a:fld>
            <a:endParaRPr b="1">
              <a:latin typeface="Georgia"/>
              <a:ea typeface="Georgia"/>
              <a:cs typeface="Georgia"/>
              <a:sym typeface="Georgi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This is an illustration of a pin tumbler lock showing the internals from the front.</a:t>
            </a:r>
            <a:endParaRPr>
              <a:latin typeface="Arial"/>
              <a:ea typeface="Arial"/>
              <a:cs typeface="Arial"/>
              <a:sym typeface="Arial"/>
            </a:endParaRPr>
          </a:p>
        </p:txBody>
      </p:sp>
      <p:sp>
        <p:nvSpPr>
          <p:cNvPr id="85" name="Google Shape;8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8</a:t>
            </a:fld>
            <a:endParaRPr b="1">
              <a:latin typeface="Georgia"/>
              <a:ea typeface="Georgia"/>
              <a:cs typeface="Georgia"/>
              <a:sym typeface="Georg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Here are the parts of a pin tumbler lock.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 housing holds everything and doesn’t move.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 plug is the part that turns.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 spring pushes the driver pin which drives the key pin.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The key pin interacts with the key.</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 All of this together is a pin stack.</a:t>
            </a:r>
            <a:endParaRPr/>
          </a:p>
        </p:txBody>
      </p:sp>
      <p:sp>
        <p:nvSpPr>
          <p:cNvPr id="92" name="Google Shape;9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b="1">
                <a:latin typeface="Georgia"/>
                <a:ea typeface="Georgia"/>
                <a:cs typeface="Georgia"/>
                <a:sym typeface="Georgia"/>
              </a:rPr>
              <a:t>9</a:t>
            </a:fld>
            <a:endParaRPr b="1">
              <a:latin typeface="Georgia"/>
              <a:ea typeface="Georgia"/>
              <a:cs typeface="Georgia"/>
              <a:sym typeface="Georg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ypical Slide - ACTIVE">
  <p:cSld name="Typical Slide - ACTIVE">
    <p:spTree>
      <p:nvGrpSpPr>
        <p:cNvPr id="1" name="Shape 16"/>
        <p:cNvGrpSpPr/>
        <p:nvPr/>
      </p:nvGrpSpPr>
      <p:grpSpPr>
        <a:xfrm>
          <a:off x="0" y="0"/>
          <a:ext cx="0" cy="0"/>
          <a:chOff x="0" y="0"/>
          <a:chExt cx="0" cy="0"/>
        </a:xfrm>
      </p:grpSpPr>
      <p:cxnSp>
        <p:nvCxnSpPr>
          <p:cNvPr id="17" name="Google Shape;17;p116"/>
          <p:cNvCxnSpPr>
            <a:cxnSpLocks/>
          </p:cNvCxnSpPr>
          <p:nvPr/>
        </p:nvCxnSpPr>
        <p:spPr>
          <a:xfrm>
            <a:off x="812800" y="769095"/>
            <a:ext cx="12026027" cy="0"/>
          </a:xfrm>
          <a:prstGeom prst="straightConnector1">
            <a:avLst/>
          </a:prstGeom>
          <a:noFill/>
          <a:ln w="47625" cap="flat" cmpd="sng">
            <a:solidFill>
              <a:srgbClr val="CE1126"/>
            </a:solidFill>
            <a:prstDash val="solid"/>
            <a:round/>
            <a:headEnd type="none" w="sm" len="sm"/>
            <a:tailEnd type="none" w="sm" len="sm"/>
          </a:ln>
        </p:spPr>
      </p:cxnSp>
      <p:sp>
        <p:nvSpPr>
          <p:cNvPr id="18" name="Google Shape;18;p116"/>
          <p:cNvSpPr txBox="1">
            <a:spLocks noGrp="1"/>
          </p:cNvSpPr>
          <p:nvPr>
            <p:ph type="title"/>
          </p:nvPr>
        </p:nvSpPr>
        <p:spPr>
          <a:xfrm>
            <a:off x="812800" y="159495"/>
            <a:ext cx="10541000" cy="685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200"/>
              <a:buFont typeface="Arial"/>
              <a:buNone/>
              <a:defRPr sz="3600" b="1" i="0">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116"/>
          <p:cNvSpPr txBox="1">
            <a:spLocks noGrp="1"/>
          </p:cNvSpPr>
          <p:nvPr>
            <p:ph type="body" idx="1"/>
          </p:nvPr>
        </p:nvSpPr>
        <p:spPr>
          <a:xfrm>
            <a:off x="812800" y="1066800"/>
            <a:ext cx="10541000" cy="5257800"/>
          </a:xfrm>
          <a:prstGeom prst="rect">
            <a:avLst/>
          </a:prstGeom>
          <a:noFill/>
          <a:ln>
            <a:noFill/>
          </a:ln>
        </p:spPr>
        <p:txBody>
          <a:bodyPr spcFirstLastPara="1" wrap="square" lIns="91425" tIns="45700" rIns="91425" bIns="45700" anchor="t" anchorCtr="0">
            <a:normAutofit/>
          </a:bodyPr>
          <a:lstStyle>
            <a:lvl1pPr marL="457200" lvl="0" indent="-482600" algn="l">
              <a:lnSpc>
                <a:spcPct val="100000"/>
              </a:lnSpc>
              <a:spcBef>
                <a:spcPts val="800"/>
              </a:spcBef>
              <a:spcAft>
                <a:spcPts val="0"/>
              </a:spcAft>
              <a:buClr>
                <a:schemeClr val="dk1"/>
              </a:buClr>
              <a:buSzPts val="4000"/>
              <a:buChar char="•"/>
              <a:defRPr sz="2400" b="1" i="0">
                <a:latin typeface="Arial"/>
                <a:ea typeface="Arial"/>
                <a:cs typeface="Arial"/>
                <a:sym typeface="Arial"/>
              </a:defRPr>
            </a:lvl1pPr>
            <a:lvl2pPr marL="914400" lvl="1" indent="-469900" algn="l">
              <a:lnSpc>
                <a:spcPct val="100000"/>
              </a:lnSpc>
              <a:spcBef>
                <a:spcPts val="760"/>
              </a:spcBef>
              <a:spcAft>
                <a:spcPts val="0"/>
              </a:spcAft>
              <a:buClr>
                <a:schemeClr val="dk1"/>
              </a:buClr>
              <a:buSzPts val="3800"/>
              <a:buChar char="–"/>
              <a:defRPr sz="3800">
                <a:latin typeface="Arial"/>
                <a:ea typeface="Arial"/>
                <a:cs typeface="Arial"/>
                <a:sym typeface="Arial"/>
              </a:defRPr>
            </a:lvl2pPr>
            <a:lvl3pPr marL="1371600" lvl="2" indent="-457200" algn="l">
              <a:lnSpc>
                <a:spcPct val="100000"/>
              </a:lnSpc>
              <a:spcBef>
                <a:spcPts val="720"/>
              </a:spcBef>
              <a:spcAft>
                <a:spcPts val="0"/>
              </a:spcAft>
              <a:buClr>
                <a:schemeClr val="dk1"/>
              </a:buClr>
              <a:buSzPts val="3600"/>
              <a:buChar char="•"/>
              <a:defRPr sz="3600">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Char char="–"/>
              <a:defRPr>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8331396"/>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C920-4F14-6BF0-679A-6177A5B9B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7C52F0-63F0-A8DE-8DE9-00D7C2DC11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D11E8D-87D4-15F8-D99E-42C2DDC7E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6BB61-18C8-64E9-06D9-7DC0EAF9C9D7}"/>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6" name="Footer Placeholder 5">
            <a:extLst>
              <a:ext uri="{FF2B5EF4-FFF2-40B4-BE49-F238E27FC236}">
                <a16:creationId xmlns:a16="http://schemas.microsoft.com/office/drawing/2014/main" id="{5A6361B0-4F26-E585-4B62-D1DD8D72EA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A07A9-F368-216C-4EC1-8A318F4446C0}"/>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3336364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5CE65-44A0-8B98-7F13-536C6B1A9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12029D-57DF-710E-28E3-BBC715636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4E3FDC-6B63-479C-0BFC-5D8E8C665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DDEE9-3875-4CAB-228D-8110EABE00E8}"/>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6" name="Footer Placeholder 5">
            <a:extLst>
              <a:ext uri="{FF2B5EF4-FFF2-40B4-BE49-F238E27FC236}">
                <a16:creationId xmlns:a16="http://schemas.microsoft.com/office/drawing/2014/main" id="{52C396BC-451E-F824-7E0F-DF04D02F9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C306EE-FEAF-81F3-C7E5-311F807B2EB5}"/>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2540523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6F2F-ADC7-D799-D112-0832D16127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C2705-F5F1-6E93-F57B-C1E32E38B7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5A11F-BE68-347B-7FD9-61335481CEC8}"/>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5" name="Footer Placeholder 4">
            <a:extLst>
              <a:ext uri="{FF2B5EF4-FFF2-40B4-BE49-F238E27FC236}">
                <a16:creationId xmlns:a16="http://schemas.microsoft.com/office/drawing/2014/main" id="{638A5AE1-319D-D5A7-1FB5-205DE9F6D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BD451-C188-C1D4-4905-CC32F40E0AD3}"/>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2539545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47E7C-9B10-DB4E-0D48-C64FC45861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019887-DADE-A913-7E9E-7EEA59B4CC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76E9B-7E78-7776-1544-C7F8E7D6430C}"/>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5" name="Footer Placeholder 4">
            <a:extLst>
              <a:ext uri="{FF2B5EF4-FFF2-40B4-BE49-F238E27FC236}">
                <a16:creationId xmlns:a16="http://schemas.microsoft.com/office/drawing/2014/main" id="{6831F6A0-6D7A-6488-4471-C01E5BEA4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FDFE7-EDD3-CC44-E2B6-CB9983649FA1}"/>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117353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256779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pical Slide - ACTIVE">
  <p:cSld name="1_Typical Slide - ACTIVE">
    <p:spTree>
      <p:nvGrpSpPr>
        <p:cNvPr id="1" name="Shape 20"/>
        <p:cNvGrpSpPr/>
        <p:nvPr/>
      </p:nvGrpSpPr>
      <p:grpSpPr>
        <a:xfrm>
          <a:off x="0" y="0"/>
          <a:ext cx="0" cy="0"/>
          <a:chOff x="0" y="0"/>
          <a:chExt cx="0" cy="0"/>
        </a:xfrm>
      </p:grpSpPr>
      <p:sp>
        <p:nvSpPr>
          <p:cNvPr id="21" name="Google Shape;21;p117"/>
          <p:cNvSpPr txBox="1">
            <a:spLocks noGrp="1"/>
          </p:cNvSpPr>
          <p:nvPr>
            <p:ph type="title"/>
          </p:nvPr>
        </p:nvSpPr>
        <p:spPr>
          <a:xfrm>
            <a:off x="812800" y="199251"/>
            <a:ext cx="10541000" cy="685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200"/>
              <a:buFont typeface="Arial"/>
              <a:buNone/>
              <a:defRPr sz="3600" b="1" i="0">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117"/>
          <p:cNvCxnSpPr/>
          <p:nvPr/>
        </p:nvCxnSpPr>
        <p:spPr>
          <a:xfrm>
            <a:off x="812800" y="769095"/>
            <a:ext cx="12026027" cy="0"/>
          </a:xfrm>
          <a:prstGeom prst="straightConnector1">
            <a:avLst/>
          </a:prstGeom>
          <a:noFill/>
          <a:ln w="47625" cap="flat" cmpd="sng">
            <a:solidFill>
              <a:srgbClr val="CE1126"/>
            </a:solidFill>
            <a:prstDash val="solid"/>
            <a:round/>
            <a:headEnd type="none" w="sm" len="sm"/>
            <a:tailEnd type="none" w="sm" len="sm"/>
          </a:ln>
        </p:spPr>
      </p:cxnSp>
    </p:spTree>
    <p:extLst>
      <p:ext uri="{BB962C8B-B14F-4D97-AF65-F5344CB8AC3E}">
        <p14:creationId xmlns:p14="http://schemas.microsoft.com/office/powerpoint/2010/main" val="789090726"/>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5BFB-F188-2B16-4663-100B99D64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0706A-9930-C692-3290-FC853DDD8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EA70C0-CB68-123A-1E4B-C05588104020}"/>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5" name="Footer Placeholder 4">
            <a:extLst>
              <a:ext uri="{FF2B5EF4-FFF2-40B4-BE49-F238E27FC236}">
                <a16:creationId xmlns:a16="http://schemas.microsoft.com/office/drawing/2014/main" id="{822C7BF4-9931-8035-3032-B31C29CE7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C684E-7707-7FAB-FEE8-3C1C40311D0C}"/>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135675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2883-A10F-CF33-7B23-2024CE466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EC4AF8-94B3-816B-D60E-210E861E9A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8BBDA-528F-471D-E530-5A9F265659C4}"/>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5" name="Footer Placeholder 4">
            <a:extLst>
              <a:ext uri="{FF2B5EF4-FFF2-40B4-BE49-F238E27FC236}">
                <a16:creationId xmlns:a16="http://schemas.microsoft.com/office/drawing/2014/main" id="{F91FF36F-0F33-E74E-5449-3E8AF4CEF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339672-1D83-1E71-3DF7-E335D712912C}"/>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32538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25D4C-96E4-BB62-BC9B-4AFE5AB6E4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36F383-2B07-0045-6EB1-C2BF71D5D8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71BCD7-2E4C-23D1-7100-8FE4910C80DF}"/>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5" name="Footer Placeholder 4">
            <a:extLst>
              <a:ext uri="{FF2B5EF4-FFF2-40B4-BE49-F238E27FC236}">
                <a16:creationId xmlns:a16="http://schemas.microsoft.com/office/drawing/2014/main" id="{50C8CCA3-F049-DF75-C4A1-E7727806B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CF380-544D-2B2E-CA34-F9CFFB1E8632}"/>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2740572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CDF8A-D8A1-A300-EB31-940DDE80C1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086786-8306-A6DB-A998-0C72E3334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C257A7-D59D-5C6D-C539-FF2C730152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A5842C-9726-E2C0-AAAF-A61A44CEC329}"/>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6" name="Footer Placeholder 5">
            <a:extLst>
              <a:ext uri="{FF2B5EF4-FFF2-40B4-BE49-F238E27FC236}">
                <a16:creationId xmlns:a16="http://schemas.microsoft.com/office/drawing/2014/main" id="{B83F3FD7-18C2-7E4D-BF22-D332205C9C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1388A-BE53-0C8D-67F4-445379E2A93A}"/>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324787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C2276-BE86-CF74-B27D-56F5D188C6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2B6F27-DB04-6A00-FA65-559A3EC18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251D1C-BD25-82FD-FA0F-FA53A29229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49DC26-EC8C-3FCB-B433-2938B9AE15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F7094-D73F-33EB-5B52-E944999FA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014E05-733D-45C3-5BA9-1AC165A12117}"/>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8" name="Footer Placeholder 7">
            <a:extLst>
              <a:ext uri="{FF2B5EF4-FFF2-40B4-BE49-F238E27FC236}">
                <a16:creationId xmlns:a16="http://schemas.microsoft.com/office/drawing/2014/main" id="{B48F7BFE-6E20-3030-D97C-D7FBACD22B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09D21-07A6-6F5E-B5C4-F9C537A3E419}"/>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64294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97C3-1E54-7B32-6BCE-95CAFFD57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50C4E2-FF71-647A-7962-88DB726D746D}"/>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4" name="Footer Placeholder 3">
            <a:extLst>
              <a:ext uri="{FF2B5EF4-FFF2-40B4-BE49-F238E27FC236}">
                <a16:creationId xmlns:a16="http://schemas.microsoft.com/office/drawing/2014/main" id="{297ABBB6-7739-CCE8-278D-0EA49BC66C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0ECA2C-6F5A-9599-5D81-806D7A40EC27}"/>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426668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16C8D2-7CA1-9BF6-EB83-3490CBF5FBA6}"/>
              </a:ext>
            </a:extLst>
          </p:cNvPr>
          <p:cNvSpPr>
            <a:spLocks noGrp="1"/>
          </p:cNvSpPr>
          <p:nvPr>
            <p:ph type="dt" sz="half" idx="10"/>
          </p:nvPr>
        </p:nvSpPr>
        <p:spPr/>
        <p:txBody>
          <a:bodyPr/>
          <a:lstStyle/>
          <a:p>
            <a:fld id="{F1F2535C-05F6-8047-BCD1-8398F3154213}" type="datetimeFigureOut">
              <a:rPr lang="en-US" smtClean="0"/>
              <a:t>6/25/26</a:t>
            </a:fld>
            <a:endParaRPr lang="en-US"/>
          </a:p>
        </p:txBody>
      </p:sp>
      <p:sp>
        <p:nvSpPr>
          <p:cNvPr id="3" name="Footer Placeholder 2">
            <a:extLst>
              <a:ext uri="{FF2B5EF4-FFF2-40B4-BE49-F238E27FC236}">
                <a16:creationId xmlns:a16="http://schemas.microsoft.com/office/drawing/2014/main" id="{D33AFB83-3509-5A41-78FC-5F3AEA060D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7795B-B703-C385-18B8-EAF4F1AE2BC3}"/>
              </a:ext>
            </a:extLst>
          </p:cNvPr>
          <p:cNvSpPr>
            <a:spLocks noGrp="1"/>
          </p:cNvSpPr>
          <p:nvPr>
            <p:ph type="sldNum" sz="quarter" idx="12"/>
          </p:nvPr>
        </p:nvSpPr>
        <p:spPr/>
        <p:txBody>
          <a:bodyPr/>
          <a:lstStyle/>
          <a:p>
            <a:fld id="{0A3B1334-2E98-6C40-8866-83258F58E06C}" type="slidenum">
              <a:rPr lang="en-US" smtClean="0"/>
              <a:t>‹#›</a:t>
            </a:fld>
            <a:endParaRPr lang="en-US"/>
          </a:p>
        </p:txBody>
      </p:sp>
    </p:spTree>
    <p:extLst>
      <p:ext uri="{BB962C8B-B14F-4D97-AF65-F5344CB8AC3E}">
        <p14:creationId xmlns:p14="http://schemas.microsoft.com/office/powerpoint/2010/main" val="2580635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E1DA-DC98-7B5D-F228-C5F21884E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258E37-F416-E074-FAE3-BF164B8B73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9F95B-1E42-D3D8-DFA6-1982C257F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2535C-05F6-8047-BCD1-8398F3154213}" type="datetimeFigureOut">
              <a:rPr lang="en-US" smtClean="0"/>
              <a:t>6/25/26</a:t>
            </a:fld>
            <a:endParaRPr lang="en-US"/>
          </a:p>
        </p:txBody>
      </p:sp>
      <p:sp>
        <p:nvSpPr>
          <p:cNvPr id="5" name="Footer Placeholder 4">
            <a:extLst>
              <a:ext uri="{FF2B5EF4-FFF2-40B4-BE49-F238E27FC236}">
                <a16:creationId xmlns:a16="http://schemas.microsoft.com/office/drawing/2014/main" id="{2B0E7E7D-B967-9406-92C5-BCA1077D2E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D4926C-BFFF-7924-334B-3C82316EB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3B1334-2E98-6C40-8866-83258F58E06C}" type="slidenum">
              <a:rPr lang="en-US" smtClean="0"/>
              <a:t>‹#›</a:t>
            </a:fld>
            <a:endParaRPr lang="en-US"/>
          </a:p>
        </p:txBody>
      </p:sp>
    </p:spTree>
    <p:extLst>
      <p:ext uri="{BB962C8B-B14F-4D97-AF65-F5344CB8AC3E}">
        <p14:creationId xmlns:p14="http://schemas.microsoft.com/office/powerpoint/2010/main" val="4173461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drive.google.com/drive/folders/1-fawbwahRjQ_cwYgSXW7h2ODolzPPkEi?usp=drive_link" TargetMode="External"/><Relationship Id="rId3" Type="http://schemas.openxmlformats.org/officeDocument/2006/relationships/image" Target="../media/image48.png"/><Relationship Id="rId7" Type="http://schemas.openxmlformats.org/officeDocument/2006/relationships/hyperlink" Target="https://apps.irs.gov/app/eos/"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toool.us/meetings/" TargetMode="External"/><Relationship Id="rId5" Type="http://schemas.openxmlformats.org/officeDocument/2006/relationships/hyperlink" Target="https://toool.uk/" TargetMode="External"/><Relationship Id="rId4" Type="http://schemas.openxmlformats.org/officeDocument/2006/relationships/hyperlink" Target="http://toool.n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5" name="Google Shape;35;p108"/>
          <p:cNvSpPr/>
          <p:nvPr/>
        </p:nvSpPr>
        <p:spPr>
          <a:xfrm>
            <a:off x="1524000" y="1"/>
            <a:ext cx="9144000" cy="914400"/>
          </a:xfrm>
          <a:prstGeom prst="rect">
            <a:avLst/>
          </a:prstGeom>
          <a:solidFill>
            <a:srgbClr val="CE1126"/>
          </a:solidFill>
          <a:ln>
            <a:noFill/>
          </a:ln>
        </p:spPr>
        <p:txBody>
          <a:bodyPr spcFirstLastPara="1" wrap="square" lIns="91425" tIns="45700" rIns="91425" bIns="45700" anchor="ctr" anchorCtr="0">
            <a:noAutofit/>
          </a:bodyPr>
          <a:lstStyle/>
          <a:p>
            <a:pPr algn="ctr">
              <a:buClr>
                <a:srgbClr val="000000"/>
              </a:buClr>
              <a:buSzPts val="5000"/>
            </a:pPr>
            <a:r>
              <a:rPr lang="en-US" sz="5600" b="1" dirty="0">
                <a:solidFill>
                  <a:schemeClr val="lt1"/>
                </a:solidFill>
                <a:latin typeface="PT Sans"/>
                <a:ea typeface="PT Sans"/>
                <a:cs typeface="PT Sans"/>
                <a:sym typeface="PT Sans"/>
              </a:rPr>
              <a:t>Intro to Lock Picking</a:t>
            </a:r>
            <a:endParaRPr sz="5600" b="1" dirty="0">
              <a:solidFill>
                <a:schemeClr val="lt1"/>
              </a:solidFill>
              <a:latin typeface="PT Sans"/>
              <a:ea typeface="PT Sans"/>
              <a:cs typeface="PT Sans"/>
              <a:sym typeface="PT Sans"/>
            </a:endParaRPr>
          </a:p>
        </p:txBody>
      </p:sp>
      <p:grpSp>
        <p:nvGrpSpPr>
          <p:cNvPr id="10" name="Group 9">
            <a:extLst>
              <a:ext uri="{FF2B5EF4-FFF2-40B4-BE49-F238E27FC236}">
                <a16:creationId xmlns:a16="http://schemas.microsoft.com/office/drawing/2014/main" id="{9DD0A2C3-A3B3-4471-F76A-EBDEF9DA30F9}"/>
              </a:ext>
            </a:extLst>
          </p:cNvPr>
          <p:cNvGrpSpPr/>
          <p:nvPr/>
        </p:nvGrpSpPr>
        <p:grpSpPr>
          <a:xfrm>
            <a:off x="343809" y="947283"/>
            <a:ext cx="11710077" cy="5655062"/>
            <a:chOff x="343810" y="947790"/>
            <a:chExt cx="11263991" cy="5655062"/>
          </a:xfrm>
        </p:grpSpPr>
        <p:pic>
          <p:nvPicPr>
            <p:cNvPr id="31" name="Google Shape;31;p108"/>
            <p:cNvPicPr preferRelativeResize="0"/>
            <p:nvPr/>
          </p:nvPicPr>
          <p:blipFill rotWithShape="1">
            <a:blip r:embed="rId3">
              <a:alphaModFix/>
              <a:extLst>
                <a:ext uri="{28A0092B-C50C-407E-A947-70E740481C1C}">
                  <a14:useLocalDpi xmlns:a14="http://schemas.microsoft.com/office/drawing/2010/main"/>
                </a:ext>
              </a:extLst>
            </a:blip>
            <a:srcRect l="5239" r="2685" b="6067"/>
            <a:stretch/>
          </p:blipFill>
          <p:spPr>
            <a:xfrm>
              <a:off x="343810" y="947790"/>
              <a:ext cx="6782222" cy="4151514"/>
            </a:xfrm>
            <a:prstGeom prst="rect">
              <a:avLst/>
            </a:prstGeom>
            <a:noFill/>
            <a:ln>
              <a:noFill/>
            </a:ln>
          </p:spPr>
        </p:pic>
        <p:grpSp>
          <p:nvGrpSpPr>
            <p:cNvPr id="4" name="Group 3">
              <a:extLst>
                <a:ext uri="{FF2B5EF4-FFF2-40B4-BE49-F238E27FC236}">
                  <a16:creationId xmlns:a16="http://schemas.microsoft.com/office/drawing/2014/main" id="{4AE5A843-02A8-5699-A597-A80368D6AEA4}"/>
                </a:ext>
              </a:extLst>
            </p:cNvPr>
            <p:cNvGrpSpPr/>
            <p:nvPr/>
          </p:nvGrpSpPr>
          <p:grpSpPr>
            <a:xfrm>
              <a:off x="7385312" y="1001626"/>
              <a:ext cx="4222489" cy="3433765"/>
              <a:chOff x="7385312" y="1001626"/>
              <a:chExt cx="4222489" cy="3433765"/>
            </a:xfrm>
          </p:grpSpPr>
          <p:pic>
            <p:nvPicPr>
              <p:cNvPr id="33" name="Google Shape;33;p108"/>
              <p:cNvPicPr preferRelativeResize="0">
                <a:picLocks noChangeAspect="1"/>
              </p:cNvPicPr>
              <p:nvPr/>
            </p:nvPicPr>
            <p:blipFill rotWithShape="1">
              <a:blip r:embed="rId4">
                <a:alphaModFix/>
              </a:blip>
              <a:srcRect/>
              <a:stretch/>
            </p:blipFill>
            <p:spPr>
              <a:xfrm>
                <a:off x="7385312" y="1001626"/>
                <a:ext cx="4183393" cy="1673352"/>
              </a:xfrm>
              <a:prstGeom prst="rect">
                <a:avLst/>
              </a:prstGeom>
              <a:noFill/>
              <a:ln>
                <a:noFill/>
              </a:ln>
            </p:spPr>
          </p:pic>
          <p:sp>
            <p:nvSpPr>
              <p:cNvPr id="34" name="Google Shape;34;p108"/>
              <p:cNvSpPr/>
              <p:nvPr/>
            </p:nvSpPr>
            <p:spPr>
              <a:xfrm>
                <a:off x="7727952" y="2674978"/>
                <a:ext cx="3879849" cy="1760413"/>
              </a:xfrm>
              <a:prstGeom prst="rect">
                <a:avLst/>
              </a:prstGeom>
              <a:noFill/>
              <a:ln>
                <a:noFill/>
              </a:ln>
            </p:spPr>
            <p:txBody>
              <a:bodyPr spcFirstLastPara="1" wrap="square" lIns="91425" tIns="45700" rIns="91425" bIns="45700" anchor="t" anchorCtr="0">
                <a:normAutofit/>
              </a:bodyPr>
              <a:lstStyle/>
              <a:p>
                <a:pPr>
                  <a:buClr>
                    <a:srgbClr val="000000"/>
                  </a:buClr>
                  <a:buSzPts val="1400"/>
                </a:pPr>
                <a:r>
                  <a:rPr lang="en-US" sz="2800" b="1" i="1" u="sng" dirty="0">
                    <a:solidFill>
                      <a:schemeClr val="dk1"/>
                    </a:solidFill>
                    <a:latin typeface="PT Sans"/>
                    <a:ea typeface="PT Sans"/>
                    <a:cs typeface="PT Sans"/>
                    <a:sym typeface="PT Sans"/>
                  </a:rPr>
                  <a:t>TOOOL.US/store</a:t>
                </a:r>
              </a:p>
              <a:p>
                <a:pPr>
                  <a:buClr>
                    <a:srgbClr val="000000"/>
                  </a:buClr>
                  <a:buSzPts val="1400"/>
                </a:pPr>
                <a:endParaRPr lang="en-US" b="1" i="1" dirty="0">
                  <a:solidFill>
                    <a:schemeClr val="dk1"/>
                  </a:solidFill>
                  <a:latin typeface="PT Sans"/>
                  <a:ea typeface="PT Sans"/>
                  <a:cs typeface="PT Sans"/>
                  <a:sym typeface="PT Sans"/>
                </a:endParaRPr>
              </a:p>
              <a:p>
                <a:pPr>
                  <a:buClr>
                    <a:srgbClr val="000000"/>
                  </a:buClr>
                  <a:buSzPts val="1400"/>
                </a:pPr>
                <a:r>
                  <a:rPr lang="en-US" sz="2400" b="1" i="1" dirty="0">
                    <a:solidFill>
                      <a:schemeClr val="dk1"/>
                    </a:solidFill>
                    <a:latin typeface="PT Sans"/>
                    <a:ea typeface="PT Sans"/>
                    <a:cs typeface="PT Sans"/>
                    <a:sym typeface="PT Sans"/>
                  </a:rPr>
                  <a:t>Online we</a:t>
                </a:r>
                <a:r>
                  <a:rPr lang="en-US" sz="2400" b="1" dirty="0">
                    <a:solidFill>
                      <a:schemeClr val="dk1"/>
                    </a:solidFill>
                    <a:latin typeface="PT Sans"/>
                    <a:ea typeface="PT Sans"/>
                    <a:cs typeface="PT Sans"/>
                    <a:sym typeface="PT Sans"/>
                  </a:rPr>
                  <a:t> </a:t>
                </a:r>
                <a:r>
                  <a:rPr lang="en-US" sz="2400" b="1" i="1" dirty="0">
                    <a:solidFill>
                      <a:schemeClr val="dk1"/>
                    </a:solidFill>
                    <a:latin typeface="PT Sans"/>
                    <a:ea typeface="PT Sans"/>
                    <a:cs typeface="PT Sans"/>
                    <a:sym typeface="PT Sans"/>
                  </a:rPr>
                  <a:t>sell</a:t>
                </a:r>
                <a:r>
                  <a:rPr lang="en-US" sz="2400" b="1" dirty="0">
                    <a:solidFill>
                      <a:schemeClr val="dk1"/>
                    </a:solidFill>
                    <a:latin typeface="PT Sans"/>
                    <a:ea typeface="PT Sans"/>
                    <a:cs typeface="PT Sans"/>
                    <a:sym typeface="PT Sans"/>
                  </a:rPr>
                  <a:t>:</a:t>
                </a:r>
                <a:endParaRPr sz="2400" b="1" dirty="0">
                  <a:solidFill>
                    <a:srgbClr val="000000"/>
                  </a:solidFill>
                  <a:latin typeface="PT Sans"/>
                  <a:ea typeface="PT Sans"/>
                  <a:cs typeface="PT Sans"/>
                  <a:sym typeface="PT Sans"/>
                </a:endParaRPr>
              </a:p>
              <a:p>
                <a:pPr marL="285750" indent="-285750">
                  <a:buClr>
                    <a:srgbClr val="000000"/>
                  </a:buClr>
                  <a:buSzPts val="1800"/>
                  <a:buFont typeface="PT Sans"/>
                  <a:buChar char="-"/>
                </a:pPr>
                <a:r>
                  <a:rPr lang="en-US" sz="2400" dirty="0">
                    <a:solidFill>
                      <a:schemeClr val="dk1"/>
                    </a:solidFill>
                    <a:latin typeface="PT Sans"/>
                    <a:ea typeface="PT Sans"/>
                    <a:cs typeface="PT Sans"/>
                    <a:sym typeface="PT Sans"/>
                  </a:rPr>
                  <a:t>Locks! Picks! &amp; More!</a:t>
                </a:r>
                <a:endParaRPr sz="2400" dirty="0">
                  <a:solidFill>
                    <a:srgbClr val="000000"/>
                  </a:solidFill>
                  <a:latin typeface="PT Sans"/>
                  <a:ea typeface="PT Sans"/>
                  <a:cs typeface="PT Sans"/>
                  <a:sym typeface="PT Sans"/>
                </a:endParaRPr>
              </a:p>
            </p:txBody>
          </p:sp>
        </p:grpSp>
        <p:sp>
          <p:nvSpPr>
            <p:cNvPr id="39" name="Google Shape;39;p108"/>
            <p:cNvSpPr/>
            <p:nvPr/>
          </p:nvSpPr>
          <p:spPr>
            <a:xfrm>
              <a:off x="343811" y="6233561"/>
              <a:ext cx="11224894" cy="369291"/>
            </a:xfrm>
            <a:custGeom>
              <a:avLst/>
              <a:gdLst/>
              <a:ahLst/>
              <a:cxnLst/>
              <a:rect l="l" t="t" r="r" b="b"/>
              <a:pathLst>
                <a:path w="9144000" h="461665" fill="none" extrusionOk="0">
                  <a:moveTo>
                    <a:pt x="0" y="0"/>
                  </a:moveTo>
                  <a:cubicBezTo>
                    <a:pt x="104854" y="-13372"/>
                    <a:pt x="210410" y="45852"/>
                    <a:pt x="388620" y="0"/>
                  </a:cubicBezTo>
                  <a:cubicBezTo>
                    <a:pt x="566830" y="-45852"/>
                    <a:pt x="823119" y="62942"/>
                    <a:pt x="960120" y="0"/>
                  </a:cubicBezTo>
                  <a:cubicBezTo>
                    <a:pt x="1097121" y="-62942"/>
                    <a:pt x="1439019" y="46004"/>
                    <a:pt x="1623060" y="0"/>
                  </a:cubicBezTo>
                  <a:cubicBezTo>
                    <a:pt x="1807101" y="-46004"/>
                    <a:pt x="1846251" y="30577"/>
                    <a:pt x="1920240" y="0"/>
                  </a:cubicBezTo>
                  <a:cubicBezTo>
                    <a:pt x="1994229" y="-30577"/>
                    <a:pt x="2082018" y="19546"/>
                    <a:pt x="2217420" y="0"/>
                  </a:cubicBezTo>
                  <a:cubicBezTo>
                    <a:pt x="2352822" y="-19546"/>
                    <a:pt x="2775671" y="77379"/>
                    <a:pt x="2971800" y="0"/>
                  </a:cubicBezTo>
                  <a:cubicBezTo>
                    <a:pt x="3167929" y="-77379"/>
                    <a:pt x="3391972" y="35201"/>
                    <a:pt x="3543300" y="0"/>
                  </a:cubicBezTo>
                  <a:cubicBezTo>
                    <a:pt x="3694628" y="-35201"/>
                    <a:pt x="3720573" y="28692"/>
                    <a:pt x="3840480" y="0"/>
                  </a:cubicBezTo>
                  <a:cubicBezTo>
                    <a:pt x="3960387" y="-28692"/>
                    <a:pt x="4226139" y="18878"/>
                    <a:pt x="4411980" y="0"/>
                  </a:cubicBezTo>
                  <a:cubicBezTo>
                    <a:pt x="4597821" y="-18878"/>
                    <a:pt x="4916088" y="83151"/>
                    <a:pt x="5166360" y="0"/>
                  </a:cubicBezTo>
                  <a:cubicBezTo>
                    <a:pt x="5416632" y="-83151"/>
                    <a:pt x="5470560" y="21066"/>
                    <a:pt x="5646420" y="0"/>
                  </a:cubicBezTo>
                  <a:cubicBezTo>
                    <a:pt x="5822280" y="-21066"/>
                    <a:pt x="5911325" y="44912"/>
                    <a:pt x="6126480" y="0"/>
                  </a:cubicBezTo>
                  <a:cubicBezTo>
                    <a:pt x="6341635" y="-44912"/>
                    <a:pt x="6419791" y="67392"/>
                    <a:pt x="6697980" y="0"/>
                  </a:cubicBezTo>
                  <a:cubicBezTo>
                    <a:pt x="6976169" y="-67392"/>
                    <a:pt x="7131729" y="52697"/>
                    <a:pt x="7360920" y="0"/>
                  </a:cubicBezTo>
                  <a:cubicBezTo>
                    <a:pt x="7590111" y="-52697"/>
                    <a:pt x="7882520" y="19019"/>
                    <a:pt x="8023860" y="0"/>
                  </a:cubicBezTo>
                  <a:cubicBezTo>
                    <a:pt x="8165200" y="-19019"/>
                    <a:pt x="8666136" y="91679"/>
                    <a:pt x="9144000" y="0"/>
                  </a:cubicBezTo>
                  <a:cubicBezTo>
                    <a:pt x="9181407" y="144515"/>
                    <a:pt x="9143963" y="253943"/>
                    <a:pt x="9144000" y="461665"/>
                  </a:cubicBezTo>
                  <a:cubicBezTo>
                    <a:pt x="9043842" y="495178"/>
                    <a:pt x="8940307" y="458489"/>
                    <a:pt x="8755380" y="461665"/>
                  </a:cubicBezTo>
                  <a:cubicBezTo>
                    <a:pt x="8570453" y="464841"/>
                    <a:pt x="8347576" y="421360"/>
                    <a:pt x="8001000" y="461665"/>
                  </a:cubicBezTo>
                  <a:cubicBezTo>
                    <a:pt x="7654424" y="501970"/>
                    <a:pt x="7617631" y="450250"/>
                    <a:pt x="7429500" y="461665"/>
                  </a:cubicBezTo>
                  <a:cubicBezTo>
                    <a:pt x="7241369" y="473080"/>
                    <a:pt x="7263683" y="457403"/>
                    <a:pt x="7132320" y="461665"/>
                  </a:cubicBezTo>
                  <a:cubicBezTo>
                    <a:pt x="7000957" y="465927"/>
                    <a:pt x="6772216" y="419433"/>
                    <a:pt x="6560820" y="461665"/>
                  </a:cubicBezTo>
                  <a:cubicBezTo>
                    <a:pt x="6349424" y="503897"/>
                    <a:pt x="6283996" y="409992"/>
                    <a:pt x="6080760" y="461665"/>
                  </a:cubicBezTo>
                  <a:cubicBezTo>
                    <a:pt x="5877524" y="513338"/>
                    <a:pt x="5738134" y="407375"/>
                    <a:pt x="5600700" y="461665"/>
                  </a:cubicBezTo>
                  <a:cubicBezTo>
                    <a:pt x="5463266" y="515955"/>
                    <a:pt x="5303390" y="446655"/>
                    <a:pt x="5120640" y="461665"/>
                  </a:cubicBezTo>
                  <a:cubicBezTo>
                    <a:pt x="4937890" y="476675"/>
                    <a:pt x="4793130" y="433454"/>
                    <a:pt x="4640580" y="461665"/>
                  </a:cubicBezTo>
                  <a:cubicBezTo>
                    <a:pt x="4488030" y="489876"/>
                    <a:pt x="4152484" y="408164"/>
                    <a:pt x="3977640" y="461665"/>
                  </a:cubicBezTo>
                  <a:cubicBezTo>
                    <a:pt x="3802796" y="515166"/>
                    <a:pt x="3524173" y="453767"/>
                    <a:pt x="3406140" y="461665"/>
                  </a:cubicBezTo>
                  <a:cubicBezTo>
                    <a:pt x="3288107" y="469563"/>
                    <a:pt x="3187270" y="431972"/>
                    <a:pt x="3108960" y="461665"/>
                  </a:cubicBezTo>
                  <a:cubicBezTo>
                    <a:pt x="3030650" y="491358"/>
                    <a:pt x="2866023" y="457297"/>
                    <a:pt x="2628900" y="461665"/>
                  </a:cubicBezTo>
                  <a:cubicBezTo>
                    <a:pt x="2391777" y="466033"/>
                    <a:pt x="2224501" y="382195"/>
                    <a:pt x="1965960" y="461665"/>
                  </a:cubicBezTo>
                  <a:cubicBezTo>
                    <a:pt x="1707419" y="541135"/>
                    <a:pt x="1699387" y="415934"/>
                    <a:pt x="1577340" y="461665"/>
                  </a:cubicBezTo>
                  <a:cubicBezTo>
                    <a:pt x="1455293" y="507396"/>
                    <a:pt x="986780" y="394760"/>
                    <a:pt x="822960" y="461665"/>
                  </a:cubicBezTo>
                  <a:cubicBezTo>
                    <a:pt x="659140" y="528570"/>
                    <a:pt x="172301" y="431601"/>
                    <a:pt x="0" y="461665"/>
                  </a:cubicBezTo>
                  <a:cubicBezTo>
                    <a:pt x="-33977" y="274177"/>
                    <a:pt x="20175" y="115331"/>
                    <a:pt x="0" y="0"/>
                  </a:cubicBezTo>
                  <a:close/>
                </a:path>
                <a:path w="9144000" h="461665" extrusionOk="0">
                  <a:moveTo>
                    <a:pt x="0" y="0"/>
                  </a:moveTo>
                  <a:cubicBezTo>
                    <a:pt x="208060" y="-22851"/>
                    <a:pt x="244539" y="5790"/>
                    <a:pt x="480060" y="0"/>
                  </a:cubicBezTo>
                  <a:cubicBezTo>
                    <a:pt x="715581" y="-5790"/>
                    <a:pt x="649383" y="1265"/>
                    <a:pt x="777240" y="0"/>
                  </a:cubicBezTo>
                  <a:cubicBezTo>
                    <a:pt x="905097" y="-1265"/>
                    <a:pt x="1301485" y="69370"/>
                    <a:pt x="1531620" y="0"/>
                  </a:cubicBezTo>
                  <a:cubicBezTo>
                    <a:pt x="1761755" y="-69370"/>
                    <a:pt x="1873259" y="32481"/>
                    <a:pt x="2011680" y="0"/>
                  </a:cubicBezTo>
                  <a:cubicBezTo>
                    <a:pt x="2150101" y="-32481"/>
                    <a:pt x="2390501" y="55364"/>
                    <a:pt x="2491740" y="0"/>
                  </a:cubicBezTo>
                  <a:cubicBezTo>
                    <a:pt x="2592979" y="-55364"/>
                    <a:pt x="2946883" y="47813"/>
                    <a:pt x="3246120" y="0"/>
                  </a:cubicBezTo>
                  <a:cubicBezTo>
                    <a:pt x="3545357" y="-47813"/>
                    <a:pt x="3485394" y="19186"/>
                    <a:pt x="3634740" y="0"/>
                  </a:cubicBezTo>
                  <a:cubicBezTo>
                    <a:pt x="3784086" y="-19186"/>
                    <a:pt x="4018439" y="72209"/>
                    <a:pt x="4389120" y="0"/>
                  </a:cubicBezTo>
                  <a:cubicBezTo>
                    <a:pt x="4759801" y="-72209"/>
                    <a:pt x="4969075" y="78407"/>
                    <a:pt x="5143500" y="0"/>
                  </a:cubicBezTo>
                  <a:cubicBezTo>
                    <a:pt x="5317925" y="-78407"/>
                    <a:pt x="5483930" y="6061"/>
                    <a:pt x="5715000" y="0"/>
                  </a:cubicBezTo>
                  <a:cubicBezTo>
                    <a:pt x="5946070" y="-6061"/>
                    <a:pt x="6237373" y="18662"/>
                    <a:pt x="6469380" y="0"/>
                  </a:cubicBezTo>
                  <a:cubicBezTo>
                    <a:pt x="6701387" y="-18662"/>
                    <a:pt x="6793238" y="52109"/>
                    <a:pt x="6949440" y="0"/>
                  </a:cubicBezTo>
                  <a:cubicBezTo>
                    <a:pt x="7105642" y="-52109"/>
                    <a:pt x="7258964" y="24167"/>
                    <a:pt x="7429500" y="0"/>
                  </a:cubicBezTo>
                  <a:cubicBezTo>
                    <a:pt x="7600036" y="-24167"/>
                    <a:pt x="7779242" y="64379"/>
                    <a:pt x="8092440" y="0"/>
                  </a:cubicBezTo>
                  <a:cubicBezTo>
                    <a:pt x="8405638" y="-64379"/>
                    <a:pt x="8393387" y="22971"/>
                    <a:pt x="8572500" y="0"/>
                  </a:cubicBezTo>
                  <a:cubicBezTo>
                    <a:pt x="8751613" y="-22971"/>
                    <a:pt x="8928623" y="14505"/>
                    <a:pt x="9144000" y="0"/>
                  </a:cubicBezTo>
                  <a:cubicBezTo>
                    <a:pt x="9171664" y="221901"/>
                    <a:pt x="9100568" y="236074"/>
                    <a:pt x="9144000" y="461665"/>
                  </a:cubicBezTo>
                  <a:cubicBezTo>
                    <a:pt x="8864223" y="498086"/>
                    <a:pt x="8649686" y="449169"/>
                    <a:pt x="8481060" y="461665"/>
                  </a:cubicBezTo>
                  <a:cubicBezTo>
                    <a:pt x="8312434" y="474161"/>
                    <a:pt x="8324914" y="448427"/>
                    <a:pt x="8183880" y="461665"/>
                  </a:cubicBezTo>
                  <a:cubicBezTo>
                    <a:pt x="8042846" y="474903"/>
                    <a:pt x="7968786" y="452108"/>
                    <a:pt x="7795260" y="461665"/>
                  </a:cubicBezTo>
                  <a:cubicBezTo>
                    <a:pt x="7621734" y="471222"/>
                    <a:pt x="7394459" y="445006"/>
                    <a:pt x="7040880" y="461665"/>
                  </a:cubicBezTo>
                  <a:cubicBezTo>
                    <a:pt x="6687301" y="478324"/>
                    <a:pt x="6749932" y="449498"/>
                    <a:pt x="6469380" y="461665"/>
                  </a:cubicBezTo>
                  <a:cubicBezTo>
                    <a:pt x="6188828" y="473832"/>
                    <a:pt x="6251207" y="454458"/>
                    <a:pt x="6080760" y="461665"/>
                  </a:cubicBezTo>
                  <a:cubicBezTo>
                    <a:pt x="5910313" y="468872"/>
                    <a:pt x="5659588" y="446831"/>
                    <a:pt x="5509260" y="461665"/>
                  </a:cubicBezTo>
                  <a:cubicBezTo>
                    <a:pt x="5358932" y="476499"/>
                    <a:pt x="5319853" y="457933"/>
                    <a:pt x="5212080" y="461665"/>
                  </a:cubicBezTo>
                  <a:cubicBezTo>
                    <a:pt x="5104307" y="465397"/>
                    <a:pt x="5023516" y="437870"/>
                    <a:pt x="4914900" y="461665"/>
                  </a:cubicBezTo>
                  <a:cubicBezTo>
                    <a:pt x="4806284" y="485460"/>
                    <a:pt x="4577677" y="426297"/>
                    <a:pt x="4343400" y="461665"/>
                  </a:cubicBezTo>
                  <a:cubicBezTo>
                    <a:pt x="4109123" y="497033"/>
                    <a:pt x="4039844" y="425477"/>
                    <a:pt x="3954780" y="461665"/>
                  </a:cubicBezTo>
                  <a:cubicBezTo>
                    <a:pt x="3869716" y="497853"/>
                    <a:pt x="3620134" y="452341"/>
                    <a:pt x="3291840" y="461665"/>
                  </a:cubicBezTo>
                  <a:cubicBezTo>
                    <a:pt x="2963546" y="470989"/>
                    <a:pt x="2995269" y="457272"/>
                    <a:pt x="2903220" y="461665"/>
                  </a:cubicBezTo>
                  <a:cubicBezTo>
                    <a:pt x="2811171" y="466058"/>
                    <a:pt x="2426441" y="435432"/>
                    <a:pt x="2240280" y="461665"/>
                  </a:cubicBezTo>
                  <a:cubicBezTo>
                    <a:pt x="2054119" y="487898"/>
                    <a:pt x="2016379" y="428302"/>
                    <a:pt x="1943100" y="461665"/>
                  </a:cubicBezTo>
                  <a:cubicBezTo>
                    <a:pt x="1869821" y="495028"/>
                    <a:pt x="1415381" y="445195"/>
                    <a:pt x="1280160" y="461665"/>
                  </a:cubicBezTo>
                  <a:cubicBezTo>
                    <a:pt x="1144939" y="478135"/>
                    <a:pt x="992406" y="426507"/>
                    <a:pt x="891540" y="461665"/>
                  </a:cubicBezTo>
                  <a:cubicBezTo>
                    <a:pt x="790674" y="496823"/>
                    <a:pt x="704521" y="429198"/>
                    <a:pt x="594360" y="461665"/>
                  </a:cubicBezTo>
                  <a:cubicBezTo>
                    <a:pt x="484199" y="494132"/>
                    <a:pt x="207817" y="396214"/>
                    <a:pt x="0" y="461665"/>
                  </a:cubicBezTo>
                  <a:cubicBezTo>
                    <a:pt x="-36878" y="236685"/>
                    <a:pt x="3106" y="163463"/>
                    <a:pt x="0" y="0"/>
                  </a:cubicBezTo>
                  <a:close/>
                </a:path>
              </a:pathLst>
            </a:custGeom>
            <a:solidFill>
              <a:srgbClr val="F2F2F2"/>
            </a:solidFill>
            <a:ln w="31750" cap="flat" cmpd="sng">
              <a:solidFill>
                <a:srgbClr val="C5D8F1"/>
              </a:solidFill>
              <a:prstDash val="solid"/>
              <a:round/>
              <a:headEnd type="none" w="sm" len="sm"/>
              <a:tailEnd type="none" w="sm" len="sm"/>
            </a:ln>
          </p:spPr>
          <p:txBody>
            <a:bodyPr spcFirstLastPara="1" wrap="square" lIns="91425" tIns="45700" rIns="91425" bIns="45700" anchor="t" anchorCtr="0">
              <a:spAutoFit/>
            </a:bodyPr>
            <a:lstStyle/>
            <a:p>
              <a:pPr algn="ctr">
                <a:buClr>
                  <a:srgbClr val="C00000"/>
                </a:buClr>
                <a:buSzPts val="1500"/>
              </a:pPr>
              <a:r>
                <a:rPr lang="en-US" b="1" dirty="0">
                  <a:solidFill>
                    <a:schemeClr val="dk1"/>
                  </a:solidFill>
                  <a:latin typeface="PT Sans"/>
                  <a:ea typeface="PT Sans"/>
                  <a:cs typeface="PT Sans"/>
                  <a:sym typeface="PT Sans"/>
                </a:rPr>
                <a:t>Ask us about:   </a:t>
              </a:r>
              <a:r>
                <a:rPr lang="en-US" dirty="0">
                  <a:solidFill>
                    <a:schemeClr val="dk1"/>
                  </a:solidFill>
                  <a:latin typeface="PT Sans"/>
                  <a:ea typeface="PT Sans"/>
                  <a:cs typeface="PT Sans"/>
                  <a:sym typeface="PT Sans"/>
                </a:rPr>
                <a:t>Intro Tips • High Security • Combos • Impressioning • Lock Collecting • Picks • Forensics • More?</a:t>
              </a:r>
              <a:endParaRPr dirty="0">
                <a:solidFill>
                  <a:srgbClr val="000000"/>
                </a:solidFill>
                <a:latin typeface="PT Sans"/>
                <a:ea typeface="PT Sans"/>
                <a:cs typeface="PT Sans"/>
                <a:sym typeface="PT Sans"/>
              </a:endParaRPr>
            </a:p>
          </p:txBody>
        </p:sp>
      </p:grpSp>
      <p:grpSp>
        <p:nvGrpSpPr>
          <p:cNvPr id="12" name="Group 11">
            <a:extLst>
              <a:ext uri="{FF2B5EF4-FFF2-40B4-BE49-F238E27FC236}">
                <a16:creationId xmlns:a16="http://schemas.microsoft.com/office/drawing/2014/main" id="{C3F60D15-136C-FA0A-5DC5-B4BADC16BAC4}"/>
              </a:ext>
            </a:extLst>
          </p:cNvPr>
          <p:cNvGrpSpPr/>
          <p:nvPr/>
        </p:nvGrpSpPr>
        <p:grpSpPr>
          <a:xfrm>
            <a:off x="138113" y="4671077"/>
            <a:ext cx="11915773" cy="1432630"/>
            <a:chOff x="138113" y="2703312"/>
            <a:chExt cx="11915773" cy="1183991"/>
          </a:xfrm>
        </p:grpSpPr>
        <p:sp>
          <p:nvSpPr>
            <p:cNvPr id="38" name="Google Shape;38;p108"/>
            <p:cNvSpPr txBox="1"/>
            <p:nvPr/>
          </p:nvSpPr>
          <p:spPr>
            <a:xfrm>
              <a:off x="138113" y="2703312"/>
              <a:ext cx="3879849" cy="1181707"/>
            </a:xfrm>
            <a:prstGeom prst="rect">
              <a:avLst/>
            </a:prstGeom>
            <a:solidFill>
              <a:srgbClr val="F2F2F2"/>
            </a:solidFill>
            <a:ln w="3175">
              <a:solidFill>
                <a:schemeClr val="bg1">
                  <a:lumMod val="50000"/>
                </a:schemeClr>
              </a:solidFill>
            </a:ln>
            <a:effectLst/>
          </p:spPr>
          <p:txBody>
            <a:bodyPr spcFirstLastPara="1" wrap="square" lIns="91425" tIns="45700" rIns="91425" bIns="45700" anchor="ctr" anchorCtr="0">
              <a:noAutofit/>
            </a:bodyPr>
            <a:lstStyle>
              <a:defPPr>
                <a:defRPr lang="en-US"/>
              </a:defPPr>
              <a:lvl1pPr algn="ctr">
                <a:buClr>
                  <a:srgbClr val="000000"/>
                </a:buClr>
                <a:buSzPts val="1400"/>
                <a:defRPr sz="1400">
                  <a:solidFill>
                    <a:schemeClr val="lt1"/>
                  </a:solidFill>
                  <a:latin typeface="Arial"/>
                  <a:ea typeface="Arial"/>
                  <a:cs typeface="Arial"/>
                </a:defRPr>
              </a:lvl1pPr>
            </a:lstStyle>
            <a:p>
              <a:pPr>
                <a:lnSpc>
                  <a:spcPct val="150000"/>
                </a:lnSpc>
              </a:pPr>
              <a:r>
                <a:rPr lang="en-US" sz="1600" b="1" i="1" dirty="0">
                  <a:solidFill>
                    <a:srgbClr val="FF0000"/>
                  </a:solidFill>
                  <a:latin typeface="PT Sans"/>
                  <a:ea typeface="PT Sans"/>
                  <a:cs typeface="PT Sans"/>
                  <a:sym typeface="PT Sans"/>
                </a:rPr>
                <a:t>TOOOL DC ~ 1</a:t>
              </a:r>
              <a:r>
                <a:rPr lang="en-US" sz="1600" b="1" i="1" baseline="30000" dirty="0">
                  <a:solidFill>
                    <a:srgbClr val="FF0000"/>
                  </a:solidFill>
                  <a:latin typeface="PT Sans"/>
                  <a:ea typeface="PT Sans"/>
                  <a:cs typeface="PT Sans"/>
                  <a:sym typeface="PT Sans"/>
                </a:rPr>
                <a:t>st</a:t>
              </a:r>
              <a:r>
                <a:rPr lang="en-US" sz="1600" b="1" i="1" dirty="0">
                  <a:solidFill>
                    <a:srgbClr val="FF0000"/>
                  </a:solidFill>
                  <a:latin typeface="PT Sans"/>
                  <a:ea typeface="PT Sans"/>
                  <a:cs typeface="PT Sans"/>
                  <a:sym typeface="PT Sans"/>
                </a:rPr>
                <a:t> Wednesday, every month.</a:t>
              </a:r>
              <a:br>
                <a:rPr lang="en-US" sz="1600" b="1" i="1" dirty="0">
                  <a:solidFill>
                    <a:srgbClr val="FF0000"/>
                  </a:solidFill>
                  <a:latin typeface="PT Sans"/>
                  <a:ea typeface="PT Sans"/>
                  <a:cs typeface="PT Sans"/>
                  <a:sym typeface="PT Sans"/>
                </a:rPr>
              </a:br>
              <a:r>
                <a:rPr lang="en-US" sz="1600" b="1" i="1" dirty="0">
                  <a:solidFill>
                    <a:srgbClr val="FF0000"/>
                  </a:solidFill>
                  <a:latin typeface="PT Sans"/>
                  <a:ea typeface="PT Sans"/>
                  <a:cs typeface="PT Sans"/>
                  <a:sym typeface="PT Sans"/>
                </a:rPr>
                <a:t>630-830pm @ The Board Room</a:t>
              </a:r>
            </a:p>
            <a:p>
              <a:pPr>
                <a:lnSpc>
                  <a:spcPct val="150000"/>
                </a:lnSpc>
              </a:pPr>
              <a:r>
                <a:rPr lang="en-US" sz="1600" b="1" i="1" dirty="0">
                  <a:solidFill>
                    <a:srgbClr val="FF0000"/>
                  </a:solidFill>
                  <a:latin typeface="PT Sans"/>
                  <a:ea typeface="PT Sans"/>
                  <a:cs typeface="PT Sans"/>
                  <a:sym typeface="PT Sans"/>
                </a:rPr>
                <a:t>1737 Connecticut Ave. NW, Washington, DC</a:t>
              </a:r>
            </a:p>
          </p:txBody>
        </p:sp>
        <p:sp>
          <p:nvSpPr>
            <p:cNvPr id="8" name="Google Shape;38;p108">
              <a:extLst>
                <a:ext uri="{FF2B5EF4-FFF2-40B4-BE49-F238E27FC236}">
                  <a16:creationId xmlns:a16="http://schemas.microsoft.com/office/drawing/2014/main" id="{82DA91CD-4463-910A-F18D-9514734F1294}"/>
                </a:ext>
              </a:extLst>
            </p:cNvPr>
            <p:cNvSpPr txBox="1"/>
            <p:nvPr/>
          </p:nvSpPr>
          <p:spPr>
            <a:xfrm>
              <a:off x="4156075" y="2705596"/>
              <a:ext cx="3879849" cy="1181707"/>
            </a:xfrm>
            <a:prstGeom prst="rect">
              <a:avLst/>
            </a:prstGeom>
            <a:solidFill>
              <a:srgbClr val="F2F2F2"/>
            </a:solidFill>
            <a:ln w="3175">
              <a:solidFill>
                <a:schemeClr val="bg1">
                  <a:lumMod val="50000"/>
                </a:schemeClr>
              </a:solidFill>
            </a:ln>
            <a:effectLst/>
          </p:spPr>
          <p:txBody>
            <a:bodyPr spcFirstLastPara="1" wrap="square" lIns="91425" tIns="45700" rIns="91425" bIns="45700" anchor="ctr" anchorCtr="0">
              <a:noAutofit/>
            </a:bodyPr>
            <a:lstStyle>
              <a:defPPr>
                <a:defRPr lang="en-US"/>
              </a:defPPr>
              <a:lvl1pPr algn="ctr">
                <a:buClr>
                  <a:srgbClr val="000000"/>
                </a:buClr>
                <a:buSzPts val="1400"/>
                <a:defRPr sz="1400">
                  <a:solidFill>
                    <a:schemeClr val="lt1"/>
                  </a:solidFill>
                  <a:latin typeface="Arial"/>
                  <a:ea typeface="Arial"/>
                  <a:cs typeface="Arial"/>
                </a:defRPr>
              </a:lvl1pPr>
            </a:lstStyle>
            <a:p>
              <a:pPr>
                <a:lnSpc>
                  <a:spcPct val="150000"/>
                </a:lnSpc>
              </a:pPr>
              <a:r>
                <a:rPr lang="en-US" sz="1600" b="1" i="1" dirty="0">
                  <a:solidFill>
                    <a:srgbClr val="FF0000"/>
                  </a:solidFill>
                  <a:latin typeface="PT Sans"/>
                  <a:ea typeface="PT Sans"/>
                  <a:cs typeface="PT Sans"/>
                  <a:sym typeface="PT Sans"/>
                </a:rPr>
                <a:t>TOOOL BWI ~ 2</a:t>
              </a:r>
              <a:r>
                <a:rPr lang="en-US" sz="1600" b="1" i="1" baseline="30000" dirty="0">
                  <a:solidFill>
                    <a:srgbClr val="FF0000"/>
                  </a:solidFill>
                  <a:latin typeface="PT Sans"/>
                  <a:ea typeface="PT Sans"/>
                  <a:cs typeface="PT Sans"/>
                  <a:sym typeface="PT Sans"/>
                </a:rPr>
                <a:t>nd</a:t>
              </a:r>
              <a:r>
                <a:rPr lang="en-US" sz="1600" b="1" i="1" dirty="0">
                  <a:solidFill>
                    <a:srgbClr val="FF0000"/>
                  </a:solidFill>
                  <a:latin typeface="PT Sans"/>
                  <a:ea typeface="PT Sans"/>
                  <a:cs typeface="PT Sans"/>
                  <a:sym typeface="PT Sans"/>
                </a:rPr>
                <a:t> Wednesday, every month.</a:t>
              </a:r>
              <a:br>
                <a:rPr lang="en-US" sz="1600" b="1" i="1" dirty="0">
                  <a:solidFill>
                    <a:srgbClr val="FF0000"/>
                  </a:solidFill>
                  <a:latin typeface="PT Sans"/>
                  <a:ea typeface="PT Sans"/>
                  <a:cs typeface="PT Sans"/>
                  <a:sym typeface="PT Sans"/>
                </a:rPr>
              </a:br>
              <a:r>
                <a:rPr lang="en-US" sz="1600" b="1" i="1" dirty="0">
                  <a:solidFill>
                    <a:srgbClr val="FF0000"/>
                  </a:solidFill>
                  <a:latin typeface="PT Sans"/>
                  <a:ea typeface="PT Sans"/>
                  <a:cs typeface="PT Sans"/>
                  <a:sym typeface="PT Sans"/>
                </a:rPr>
                <a:t>7-9pm @ UnallocatedSpace.org</a:t>
              </a:r>
              <a:br>
                <a:rPr lang="en-US" sz="1600" b="1" i="1" dirty="0">
                  <a:solidFill>
                    <a:srgbClr val="FF0000"/>
                  </a:solidFill>
                  <a:latin typeface="PT Sans"/>
                  <a:ea typeface="PT Sans"/>
                  <a:cs typeface="PT Sans"/>
                  <a:sym typeface="PT Sans"/>
                </a:rPr>
              </a:br>
              <a:r>
                <a:rPr lang="en-US" sz="1600" b="1" i="1" dirty="0">
                  <a:solidFill>
                    <a:srgbClr val="FF0000"/>
                  </a:solidFill>
                  <a:latin typeface="PT Sans"/>
                  <a:ea typeface="PT Sans"/>
                  <a:cs typeface="PT Sans"/>
                  <a:sym typeface="PT Sans"/>
                </a:rPr>
                <a:t>1029 Benfield Blvd, Millersville, MD 21108</a:t>
              </a:r>
              <a:endParaRPr lang="en-US" sz="1600" b="1" i="1" dirty="0">
                <a:solidFill>
                  <a:srgbClr val="980000"/>
                </a:solidFill>
                <a:latin typeface="PT Sans"/>
                <a:ea typeface="PT Sans"/>
                <a:cs typeface="PT Sans"/>
                <a:sym typeface="PT Sans"/>
              </a:endParaRPr>
            </a:p>
          </p:txBody>
        </p:sp>
        <p:sp>
          <p:nvSpPr>
            <p:cNvPr id="9" name="Google Shape;38;p108">
              <a:extLst>
                <a:ext uri="{FF2B5EF4-FFF2-40B4-BE49-F238E27FC236}">
                  <a16:creationId xmlns:a16="http://schemas.microsoft.com/office/drawing/2014/main" id="{48CE6946-4F33-CCA2-AC0A-9ED4EACAD44F}"/>
                </a:ext>
              </a:extLst>
            </p:cNvPr>
            <p:cNvSpPr txBox="1"/>
            <p:nvPr/>
          </p:nvSpPr>
          <p:spPr>
            <a:xfrm>
              <a:off x="8174037" y="2705596"/>
              <a:ext cx="3879849" cy="1181707"/>
            </a:xfrm>
            <a:prstGeom prst="rect">
              <a:avLst/>
            </a:prstGeom>
            <a:solidFill>
              <a:srgbClr val="F2F2F2"/>
            </a:solidFill>
            <a:ln w="3175">
              <a:solidFill>
                <a:schemeClr val="bg1">
                  <a:lumMod val="50000"/>
                </a:schemeClr>
              </a:solidFill>
            </a:ln>
            <a:effectLst/>
          </p:spPr>
          <p:txBody>
            <a:bodyPr spcFirstLastPara="1" wrap="square" lIns="91425" tIns="45700" rIns="91425" bIns="45700" anchor="ctr" anchorCtr="0">
              <a:noAutofit/>
            </a:bodyPr>
            <a:lstStyle>
              <a:defPPr>
                <a:defRPr lang="en-US"/>
              </a:defPPr>
              <a:lvl1pPr algn="ctr">
                <a:buClr>
                  <a:srgbClr val="000000"/>
                </a:buClr>
                <a:buSzPts val="1400"/>
                <a:defRPr sz="1400">
                  <a:solidFill>
                    <a:schemeClr val="lt1"/>
                  </a:solidFill>
                  <a:latin typeface="Arial"/>
                  <a:ea typeface="Arial"/>
                  <a:cs typeface="Arial"/>
                </a:defRPr>
              </a:lvl1pPr>
            </a:lstStyle>
            <a:p>
              <a:pPr>
                <a:lnSpc>
                  <a:spcPct val="150000"/>
                </a:lnSpc>
              </a:pPr>
              <a:r>
                <a:rPr lang="en-US" sz="1600" b="1" i="1" dirty="0">
                  <a:solidFill>
                    <a:srgbClr val="FF0000"/>
                  </a:solidFill>
                  <a:latin typeface="PT Sans"/>
                  <a:ea typeface="PT Sans"/>
                  <a:cs typeface="PT Sans"/>
                  <a:sym typeface="PT Sans"/>
                </a:rPr>
                <a:t>TOOOL NoVA ~ 3</a:t>
              </a:r>
              <a:r>
                <a:rPr lang="en-US" sz="1600" b="1" i="1" baseline="30000" dirty="0">
                  <a:solidFill>
                    <a:srgbClr val="FF0000"/>
                  </a:solidFill>
                  <a:latin typeface="PT Sans"/>
                  <a:ea typeface="PT Sans"/>
                  <a:cs typeface="PT Sans"/>
                  <a:sym typeface="PT Sans"/>
                </a:rPr>
                <a:t>rd</a:t>
              </a:r>
              <a:r>
                <a:rPr lang="en-US" sz="1600" b="1" i="1" dirty="0">
                  <a:solidFill>
                    <a:srgbClr val="FF0000"/>
                  </a:solidFill>
                  <a:latin typeface="PT Sans"/>
                  <a:ea typeface="PT Sans"/>
                  <a:cs typeface="PT Sans"/>
                  <a:sym typeface="PT Sans"/>
                </a:rPr>
                <a:t> Wednesday, every month.</a:t>
              </a:r>
              <a:br>
                <a:rPr lang="en-US" sz="1600" b="1" i="1" dirty="0">
                  <a:solidFill>
                    <a:srgbClr val="FF0000"/>
                  </a:solidFill>
                  <a:latin typeface="PT Sans"/>
                  <a:ea typeface="PT Sans"/>
                  <a:cs typeface="PT Sans"/>
                  <a:sym typeface="PT Sans"/>
                </a:rPr>
              </a:br>
              <a:r>
                <a:rPr lang="en-US" sz="1600" b="1" i="1" dirty="0">
                  <a:solidFill>
                    <a:srgbClr val="FF0000"/>
                  </a:solidFill>
                  <a:latin typeface="PT Sans"/>
                  <a:ea typeface="PT Sans"/>
                  <a:cs typeface="PT Sans"/>
                  <a:sym typeface="PT Sans"/>
                </a:rPr>
                <a:t>7-9pm @ NoVA Labs</a:t>
              </a:r>
            </a:p>
            <a:p>
              <a:pPr>
                <a:lnSpc>
                  <a:spcPct val="150000"/>
                </a:lnSpc>
              </a:pPr>
              <a:r>
                <a:rPr lang="en-US" sz="1600" b="1" i="1" dirty="0">
                  <a:solidFill>
                    <a:srgbClr val="FF0000"/>
                  </a:solidFill>
                  <a:latin typeface="PT Sans"/>
                  <a:ea typeface="PT Sans"/>
                  <a:cs typeface="PT Sans"/>
                  <a:sym typeface="PT Sans"/>
                </a:rPr>
                <a:t>3850 Jermantown Rd, Fairfax, VA 22030</a:t>
              </a:r>
              <a:endParaRPr lang="en-US" sz="1600" b="1" i="1" dirty="0">
                <a:solidFill>
                  <a:srgbClr val="980000"/>
                </a:solidFill>
                <a:latin typeface="PT Sans"/>
                <a:ea typeface="PT Sans"/>
                <a:cs typeface="PT Sans"/>
                <a:sym typeface="PT Sans"/>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2" name="Group 1">
            <a:extLst>
              <a:ext uri="{FF2B5EF4-FFF2-40B4-BE49-F238E27FC236}">
                <a16:creationId xmlns:a16="http://schemas.microsoft.com/office/drawing/2014/main" id="{6A0DC536-49D2-B7B1-EF64-B70F22B555BE}"/>
              </a:ext>
            </a:extLst>
          </p:cNvPr>
          <p:cNvGrpSpPr/>
          <p:nvPr/>
        </p:nvGrpSpPr>
        <p:grpSpPr>
          <a:xfrm>
            <a:off x="2976905" y="813382"/>
            <a:ext cx="7576328" cy="5676900"/>
            <a:chOff x="2976905" y="813382"/>
            <a:chExt cx="7576328" cy="5676900"/>
          </a:xfrm>
        </p:grpSpPr>
        <p:pic>
          <p:nvPicPr>
            <p:cNvPr id="111" name="Google Shape;111;p11" descr="02 - inner view, front"/>
            <p:cNvPicPr preferRelativeResize="0"/>
            <p:nvPr/>
          </p:nvPicPr>
          <p:blipFill rotWithShape="1">
            <a:blip r:embed="rId3">
              <a:alphaModFix/>
            </a:blip>
            <a:srcRect/>
            <a:stretch/>
          </p:blipFill>
          <p:spPr>
            <a:xfrm>
              <a:off x="3260725" y="813382"/>
              <a:ext cx="5676900" cy="5676900"/>
            </a:xfrm>
            <a:prstGeom prst="rect">
              <a:avLst/>
            </a:prstGeom>
            <a:noFill/>
            <a:ln>
              <a:noFill/>
            </a:ln>
          </p:spPr>
        </p:pic>
        <p:sp>
          <p:nvSpPr>
            <p:cNvPr id="112" name="Google Shape;112;p11"/>
            <p:cNvSpPr txBox="1"/>
            <p:nvPr/>
          </p:nvSpPr>
          <p:spPr>
            <a:xfrm>
              <a:off x="2976905" y="2687311"/>
              <a:ext cx="2434087" cy="461624"/>
            </a:xfrm>
            <a:prstGeom prst="rect">
              <a:avLst/>
            </a:prstGeom>
            <a:noFill/>
            <a:ln>
              <a:noFill/>
            </a:ln>
          </p:spPr>
          <p:txBody>
            <a:bodyPr spcFirstLastPara="1" wrap="square" lIns="91425" tIns="45700" rIns="91425" bIns="45700" anchor="t" anchorCtr="0">
              <a:spAutoFit/>
            </a:bodyPr>
            <a:lstStyle/>
            <a:p>
              <a:pPr algn="r">
                <a:buClr>
                  <a:srgbClr val="000000"/>
                </a:buClr>
                <a:buSzPts val="2400"/>
              </a:pPr>
              <a:r>
                <a:rPr lang="en-US" sz="2400">
                  <a:solidFill>
                    <a:srgbClr val="262626"/>
                  </a:solidFill>
                  <a:latin typeface="PT Sans"/>
                  <a:ea typeface="PT Sans"/>
                  <a:cs typeface="PT Sans"/>
                  <a:sym typeface="PT Sans"/>
                </a:rPr>
                <a:t>Shear line</a:t>
              </a:r>
              <a:endParaRPr sz="2400">
                <a:solidFill>
                  <a:srgbClr val="000000"/>
                </a:solidFill>
                <a:latin typeface="PT Sans"/>
                <a:ea typeface="PT Sans"/>
                <a:cs typeface="PT Sans"/>
                <a:sym typeface="PT Sans"/>
              </a:endParaRPr>
            </a:p>
          </p:txBody>
        </p:sp>
        <p:cxnSp>
          <p:nvCxnSpPr>
            <p:cNvPr id="113" name="Google Shape;113;p11"/>
            <p:cNvCxnSpPr/>
            <p:nvPr/>
          </p:nvCxnSpPr>
          <p:spPr>
            <a:xfrm>
              <a:off x="5486401" y="2958188"/>
              <a:ext cx="1277257" cy="0"/>
            </a:xfrm>
            <a:prstGeom prst="straightConnector1">
              <a:avLst/>
            </a:prstGeom>
            <a:noFill/>
            <a:ln w="38100" cap="flat" cmpd="sng">
              <a:solidFill>
                <a:srgbClr val="FF0000"/>
              </a:solidFill>
              <a:prstDash val="dash"/>
              <a:round/>
              <a:headEnd type="none" w="sm" len="sm"/>
              <a:tailEnd type="none" w="sm" len="sm"/>
            </a:ln>
          </p:spPr>
        </p:cxnSp>
        <p:cxnSp>
          <p:nvCxnSpPr>
            <p:cNvPr id="114" name="Google Shape;114;p11"/>
            <p:cNvCxnSpPr/>
            <p:nvPr/>
          </p:nvCxnSpPr>
          <p:spPr>
            <a:xfrm rot="10800000" flipH="1">
              <a:off x="6229350" y="1295400"/>
              <a:ext cx="1847850" cy="571500"/>
            </a:xfrm>
            <a:prstGeom prst="straightConnector1">
              <a:avLst/>
            </a:prstGeom>
            <a:noFill/>
            <a:ln w="38100" cap="flat" cmpd="sng">
              <a:solidFill>
                <a:schemeClr val="dk1">
                  <a:alpha val="23529"/>
                </a:schemeClr>
              </a:solidFill>
              <a:prstDash val="solid"/>
              <a:round/>
              <a:headEnd type="none" w="sm" len="sm"/>
              <a:tailEnd type="none" w="sm" len="sm"/>
            </a:ln>
          </p:spPr>
        </p:cxnSp>
        <p:cxnSp>
          <p:nvCxnSpPr>
            <p:cNvPr id="115" name="Google Shape;115;p11"/>
            <p:cNvCxnSpPr/>
            <p:nvPr/>
          </p:nvCxnSpPr>
          <p:spPr>
            <a:xfrm rot="10800000" flipH="1">
              <a:off x="6248400" y="1905001"/>
              <a:ext cx="2247900" cy="695227"/>
            </a:xfrm>
            <a:prstGeom prst="straightConnector1">
              <a:avLst/>
            </a:prstGeom>
            <a:noFill/>
            <a:ln w="38100" cap="flat" cmpd="sng">
              <a:solidFill>
                <a:schemeClr val="dk1">
                  <a:alpha val="23529"/>
                </a:schemeClr>
              </a:solidFill>
              <a:prstDash val="solid"/>
              <a:round/>
              <a:headEnd type="none" w="sm" len="sm"/>
              <a:tailEnd type="none" w="sm" len="sm"/>
            </a:ln>
          </p:spPr>
        </p:cxnSp>
        <p:cxnSp>
          <p:nvCxnSpPr>
            <p:cNvPr id="116" name="Google Shape;116;p11"/>
            <p:cNvCxnSpPr/>
            <p:nvPr/>
          </p:nvCxnSpPr>
          <p:spPr>
            <a:xfrm rot="10800000" flipH="1">
              <a:off x="6301978" y="2743201"/>
              <a:ext cx="2384822" cy="737575"/>
            </a:xfrm>
            <a:prstGeom prst="straightConnector1">
              <a:avLst/>
            </a:prstGeom>
            <a:noFill/>
            <a:ln w="38100" cap="flat" cmpd="sng">
              <a:solidFill>
                <a:schemeClr val="dk1">
                  <a:alpha val="23529"/>
                </a:schemeClr>
              </a:solidFill>
              <a:prstDash val="solid"/>
              <a:round/>
              <a:headEnd type="none" w="sm" len="sm"/>
              <a:tailEnd type="none" w="sm" len="sm"/>
            </a:ln>
          </p:spPr>
        </p:cxnSp>
        <p:sp>
          <p:nvSpPr>
            <p:cNvPr id="117" name="Google Shape;117;p11"/>
            <p:cNvSpPr txBox="1"/>
            <p:nvPr/>
          </p:nvSpPr>
          <p:spPr>
            <a:xfrm>
              <a:off x="7767874" y="1008675"/>
              <a:ext cx="1545755" cy="461624"/>
            </a:xfrm>
            <a:prstGeom prst="rect">
              <a:avLst/>
            </a:prstGeom>
            <a:noFill/>
            <a:ln>
              <a:noFill/>
            </a:ln>
          </p:spPr>
          <p:txBody>
            <a:bodyPr spcFirstLastPara="1" wrap="square" lIns="91425" tIns="45700" rIns="91425" bIns="45700" anchor="t" anchorCtr="0">
              <a:spAutoFit/>
            </a:bodyPr>
            <a:lstStyle/>
            <a:p>
              <a:pPr algn="r">
                <a:buClr>
                  <a:srgbClr val="000000"/>
                </a:buClr>
                <a:buSzPts val="2400"/>
              </a:pPr>
              <a:r>
                <a:rPr lang="en-US" sz="2400">
                  <a:solidFill>
                    <a:schemeClr val="dk1"/>
                  </a:solidFill>
                  <a:latin typeface="PT Sans"/>
                  <a:ea typeface="PT Sans"/>
                  <a:cs typeface="PT Sans"/>
                  <a:sym typeface="PT Sans"/>
                </a:rPr>
                <a:t>Spring</a:t>
              </a:r>
              <a:endParaRPr sz="2400">
                <a:solidFill>
                  <a:schemeClr val="dk1"/>
                </a:solidFill>
                <a:latin typeface="PT Sans"/>
                <a:ea typeface="PT Sans"/>
                <a:cs typeface="PT Sans"/>
                <a:sym typeface="PT Sans"/>
              </a:endParaRPr>
            </a:p>
          </p:txBody>
        </p:sp>
        <p:sp>
          <p:nvSpPr>
            <p:cNvPr id="118" name="Google Shape;118;p11"/>
            <p:cNvSpPr txBox="1"/>
            <p:nvPr/>
          </p:nvSpPr>
          <p:spPr>
            <a:xfrm>
              <a:off x="8353360" y="1635825"/>
              <a:ext cx="1889256" cy="461624"/>
            </a:xfrm>
            <a:prstGeom prst="rect">
              <a:avLst/>
            </a:prstGeom>
            <a:noFill/>
            <a:ln>
              <a:noFill/>
            </a:ln>
          </p:spPr>
          <p:txBody>
            <a:bodyPr spcFirstLastPara="1" wrap="square" lIns="91425" tIns="45700" rIns="91425" bIns="45700" anchor="t" anchorCtr="0">
              <a:spAutoFit/>
            </a:bodyPr>
            <a:lstStyle/>
            <a:p>
              <a:pPr algn="r">
                <a:buClr>
                  <a:srgbClr val="000000"/>
                </a:buClr>
                <a:buSzPts val="2400"/>
              </a:pPr>
              <a:r>
                <a:rPr lang="en-US" sz="2400">
                  <a:solidFill>
                    <a:schemeClr val="dk1"/>
                  </a:solidFill>
                  <a:latin typeface="PT Sans"/>
                  <a:ea typeface="PT Sans"/>
                  <a:cs typeface="PT Sans"/>
                  <a:sym typeface="PT Sans"/>
                </a:rPr>
                <a:t>Driver pin</a:t>
              </a:r>
              <a:endParaRPr sz="2400">
                <a:solidFill>
                  <a:schemeClr val="dk1"/>
                </a:solidFill>
                <a:latin typeface="PT Sans"/>
                <a:ea typeface="PT Sans"/>
                <a:cs typeface="PT Sans"/>
                <a:sym typeface="PT Sans"/>
              </a:endParaRPr>
            </a:p>
          </p:txBody>
        </p:sp>
        <p:sp>
          <p:nvSpPr>
            <p:cNvPr id="119" name="Google Shape;119;p11"/>
            <p:cNvSpPr txBox="1"/>
            <p:nvPr/>
          </p:nvSpPr>
          <p:spPr>
            <a:xfrm>
              <a:off x="8548924" y="2485872"/>
              <a:ext cx="1545755" cy="461624"/>
            </a:xfrm>
            <a:prstGeom prst="rect">
              <a:avLst/>
            </a:prstGeom>
            <a:noFill/>
            <a:ln>
              <a:noFill/>
            </a:ln>
          </p:spPr>
          <p:txBody>
            <a:bodyPr spcFirstLastPara="1" wrap="square" lIns="91425" tIns="45700" rIns="91425" bIns="45700" anchor="t" anchorCtr="0">
              <a:spAutoFit/>
            </a:bodyPr>
            <a:lstStyle/>
            <a:p>
              <a:pPr algn="r">
                <a:buClr>
                  <a:srgbClr val="000000"/>
                </a:buClr>
                <a:buSzPts val="2400"/>
              </a:pPr>
              <a:r>
                <a:rPr lang="en-US" sz="2400">
                  <a:solidFill>
                    <a:schemeClr val="dk1"/>
                  </a:solidFill>
                  <a:latin typeface="PT Sans"/>
                  <a:ea typeface="PT Sans"/>
                  <a:cs typeface="PT Sans"/>
                  <a:sym typeface="PT Sans"/>
                </a:rPr>
                <a:t>Key pin</a:t>
              </a:r>
              <a:endParaRPr sz="2400">
                <a:solidFill>
                  <a:schemeClr val="dk1"/>
                </a:solidFill>
                <a:latin typeface="PT Sans"/>
                <a:ea typeface="PT Sans"/>
                <a:cs typeface="PT Sans"/>
                <a:sym typeface="PT Sans"/>
              </a:endParaRPr>
            </a:p>
          </p:txBody>
        </p:sp>
        <p:cxnSp>
          <p:nvCxnSpPr>
            <p:cNvPr id="120" name="Google Shape;120;p11"/>
            <p:cNvCxnSpPr/>
            <p:nvPr/>
          </p:nvCxnSpPr>
          <p:spPr>
            <a:xfrm rot="10800000" flipH="1">
              <a:off x="6987778" y="4051301"/>
              <a:ext cx="1965722" cy="422917"/>
            </a:xfrm>
            <a:prstGeom prst="straightConnector1">
              <a:avLst/>
            </a:prstGeom>
            <a:noFill/>
            <a:ln w="38100" cap="flat" cmpd="sng">
              <a:solidFill>
                <a:schemeClr val="dk1">
                  <a:alpha val="23529"/>
                </a:schemeClr>
              </a:solidFill>
              <a:prstDash val="solid"/>
              <a:round/>
              <a:headEnd type="none" w="sm" len="sm"/>
              <a:tailEnd type="none" w="sm" len="sm"/>
            </a:ln>
          </p:spPr>
        </p:cxnSp>
        <p:sp>
          <p:nvSpPr>
            <p:cNvPr id="121" name="Google Shape;121;p11"/>
            <p:cNvSpPr txBox="1"/>
            <p:nvPr/>
          </p:nvSpPr>
          <p:spPr>
            <a:xfrm flipH="1">
              <a:off x="8666854" y="3792860"/>
              <a:ext cx="1545755" cy="461624"/>
            </a:xfrm>
            <a:prstGeom prst="rect">
              <a:avLst/>
            </a:prstGeom>
            <a:noFill/>
            <a:ln>
              <a:noFill/>
            </a:ln>
          </p:spPr>
          <p:txBody>
            <a:bodyPr spcFirstLastPara="1" wrap="square" lIns="91425" tIns="45700" rIns="91425" bIns="45700" anchor="t" anchorCtr="0">
              <a:spAutoFit/>
            </a:bodyPr>
            <a:lstStyle/>
            <a:p>
              <a:pPr algn="ctr">
                <a:buClr>
                  <a:srgbClr val="000000"/>
                </a:buClr>
                <a:buSzPts val="2400"/>
              </a:pPr>
              <a:r>
                <a:rPr lang="en-US" sz="2400">
                  <a:solidFill>
                    <a:schemeClr val="dk1"/>
                  </a:solidFill>
                  <a:latin typeface="PT Sans"/>
                  <a:ea typeface="PT Sans"/>
                  <a:cs typeface="PT Sans"/>
                  <a:sym typeface="PT Sans"/>
                </a:rPr>
                <a:t>Plug</a:t>
              </a:r>
              <a:endParaRPr sz="2400">
                <a:solidFill>
                  <a:schemeClr val="dk1"/>
                </a:solidFill>
                <a:latin typeface="PT Sans"/>
                <a:ea typeface="PT Sans"/>
                <a:cs typeface="PT Sans"/>
                <a:sym typeface="PT Sans"/>
              </a:endParaRPr>
            </a:p>
          </p:txBody>
        </p:sp>
        <p:cxnSp>
          <p:nvCxnSpPr>
            <p:cNvPr id="122" name="Google Shape;122;p11"/>
            <p:cNvCxnSpPr/>
            <p:nvPr/>
          </p:nvCxnSpPr>
          <p:spPr>
            <a:xfrm>
              <a:off x="7767873" y="4958821"/>
              <a:ext cx="1270110" cy="0"/>
            </a:xfrm>
            <a:prstGeom prst="straightConnector1">
              <a:avLst/>
            </a:prstGeom>
            <a:noFill/>
            <a:ln w="38100" cap="flat" cmpd="sng">
              <a:solidFill>
                <a:schemeClr val="dk1">
                  <a:alpha val="23529"/>
                </a:schemeClr>
              </a:solidFill>
              <a:prstDash val="solid"/>
              <a:round/>
              <a:headEnd type="none" w="sm" len="sm"/>
              <a:tailEnd type="none" w="sm" len="sm"/>
            </a:ln>
          </p:spPr>
        </p:cxnSp>
        <p:sp>
          <p:nvSpPr>
            <p:cNvPr id="123" name="Google Shape;123;p11"/>
            <p:cNvSpPr txBox="1"/>
            <p:nvPr/>
          </p:nvSpPr>
          <p:spPr>
            <a:xfrm flipH="1">
              <a:off x="9007478" y="4698842"/>
              <a:ext cx="1545755" cy="461624"/>
            </a:xfrm>
            <a:prstGeom prst="rect">
              <a:avLst/>
            </a:prstGeom>
            <a:noFill/>
            <a:ln>
              <a:noFill/>
            </a:ln>
          </p:spPr>
          <p:txBody>
            <a:bodyPr spcFirstLastPara="1" wrap="square" lIns="91425" tIns="45700" rIns="91425" bIns="45700" anchor="t" anchorCtr="0">
              <a:spAutoFit/>
            </a:bodyPr>
            <a:lstStyle/>
            <a:p>
              <a:pPr algn="ctr">
                <a:buClr>
                  <a:srgbClr val="000000"/>
                </a:buClr>
                <a:buSzPts val="2400"/>
              </a:pPr>
              <a:r>
                <a:rPr lang="en-US" sz="2400">
                  <a:solidFill>
                    <a:schemeClr val="dk1"/>
                  </a:solidFill>
                  <a:latin typeface="PT Sans"/>
                  <a:ea typeface="PT Sans"/>
                  <a:cs typeface="PT Sans"/>
                  <a:sym typeface="PT Sans"/>
                </a:rPr>
                <a:t>Housing</a:t>
              </a:r>
              <a:endParaRPr sz="2400">
                <a:solidFill>
                  <a:schemeClr val="dk1"/>
                </a:solidFill>
                <a:latin typeface="PT Sans"/>
                <a:ea typeface="PT Sans"/>
                <a:cs typeface="PT Sans"/>
                <a:sym typeface="PT Sans"/>
              </a:endParaRPr>
            </a:p>
          </p:txBody>
        </p:sp>
      </p:grpSp>
      <p:sp>
        <p:nvSpPr>
          <p:cNvPr id="124" name="Google Shape;124;p11"/>
          <p:cNvSpPr txBox="1">
            <a:spLocks noGrp="1"/>
          </p:cNvSpPr>
          <p:nvPr>
            <p:ph type="title"/>
          </p:nvPr>
        </p:nvSpPr>
        <p:spPr>
          <a:xfrm>
            <a:off x="2133600" y="173851"/>
            <a:ext cx="790590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Anatomy of a Lock</a:t>
            </a:r>
            <a:endParaRPr sz="4800" dirty="0">
              <a:latin typeface="PT Sans"/>
              <a:ea typeface="PT Sans"/>
              <a:cs typeface="PT Sans"/>
              <a:sym typeface="PT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3" name="Google Shape;133;p12"/>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Blocked Shear Line</a:t>
            </a:r>
            <a:endParaRPr dirty="0">
              <a:latin typeface="PT Sans"/>
              <a:ea typeface="PT Sans"/>
              <a:cs typeface="PT Sans"/>
              <a:sym typeface="PT Sans"/>
            </a:endParaRPr>
          </a:p>
        </p:txBody>
      </p:sp>
      <p:grpSp>
        <p:nvGrpSpPr>
          <p:cNvPr id="2" name="Group 1">
            <a:extLst>
              <a:ext uri="{FF2B5EF4-FFF2-40B4-BE49-F238E27FC236}">
                <a16:creationId xmlns:a16="http://schemas.microsoft.com/office/drawing/2014/main" id="{90616B2B-D788-B011-C4FF-0CFA30F0A2B8}"/>
              </a:ext>
            </a:extLst>
          </p:cNvPr>
          <p:cNvGrpSpPr/>
          <p:nvPr/>
        </p:nvGrpSpPr>
        <p:grpSpPr>
          <a:xfrm>
            <a:off x="2976905" y="833260"/>
            <a:ext cx="7450445" cy="5676900"/>
            <a:chOff x="2976905" y="833260"/>
            <a:chExt cx="7450445" cy="5676900"/>
          </a:xfrm>
        </p:grpSpPr>
        <p:grpSp>
          <p:nvGrpSpPr>
            <p:cNvPr id="130" name="Google Shape;130;p12"/>
            <p:cNvGrpSpPr/>
            <p:nvPr/>
          </p:nvGrpSpPr>
          <p:grpSpPr>
            <a:xfrm>
              <a:off x="3280603" y="833260"/>
              <a:ext cx="5676900" cy="5676900"/>
              <a:chOff x="1736725" y="758952"/>
              <a:chExt cx="5676900" cy="5676900"/>
            </a:xfrm>
          </p:grpSpPr>
          <p:pic>
            <p:nvPicPr>
              <p:cNvPr id="131" name="Google Shape;131;p12" descr="03 - binding pin (front view)"/>
              <p:cNvPicPr preferRelativeResize="0"/>
              <p:nvPr/>
            </p:nvPicPr>
            <p:blipFill rotWithShape="1">
              <a:blip r:embed="rId3">
                <a:alphaModFix/>
              </a:blip>
              <a:srcRect/>
              <a:stretch/>
            </p:blipFill>
            <p:spPr>
              <a:xfrm>
                <a:off x="1736725" y="758952"/>
                <a:ext cx="5676900" cy="5676900"/>
              </a:xfrm>
              <a:prstGeom prst="rect">
                <a:avLst/>
              </a:prstGeom>
              <a:noFill/>
              <a:ln>
                <a:noFill/>
              </a:ln>
            </p:spPr>
          </p:pic>
          <p:sp>
            <p:nvSpPr>
              <p:cNvPr id="132" name="Google Shape;132;p12"/>
              <p:cNvSpPr/>
              <p:nvPr/>
            </p:nvSpPr>
            <p:spPr>
              <a:xfrm>
                <a:off x="1828800" y="914400"/>
                <a:ext cx="533400" cy="762000"/>
              </a:xfrm>
              <a:prstGeom prst="rect">
                <a:avLst/>
              </a:prstGeom>
              <a:solidFill>
                <a:schemeClr val="lt1"/>
              </a:solidFill>
              <a:ln>
                <a:noFill/>
              </a:ln>
            </p:spPr>
            <p:txBody>
              <a:bodyPr spcFirstLastPara="1" wrap="square" lIns="91425" tIns="45700" rIns="91425" bIns="45700" anchor="ctr" anchorCtr="0">
                <a:noAutofit/>
              </a:bodyPr>
              <a:lstStyle/>
              <a:p>
                <a:pPr>
                  <a:buClr>
                    <a:srgbClr val="000000"/>
                  </a:buClr>
                  <a:buSzPts val="1800"/>
                </a:pPr>
                <a:endParaRPr>
                  <a:solidFill>
                    <a:schemeClr val="dk1"/>
                  </a:solidFill>
                  <a:latin typeface="Arial"/>
                  <a:ea typeface="Arial"/>
                  <a:cs typeface="Arial"/>
                  <a:sym typeface="Arial"/>
                </a:endParaRPr>
              </a:p>
            </p:txBody>
          </p:sp>
        </p:grpSp>
        <p:pic>
          <p:nvPicPr>
            <p:cNvPr id="134" name="Google Shape;134;p12" descr="03 - binding pin (front view)"/>
            <p:cNvPicPr preferRelativeResize="0"/>
            <p:nvPr/>
          </p:nvPicPr>
          <p:blipFill rotWithShape="1">
            <a:blip r:embed="rId3">
              <a:alphaModFix/>
              <a:extLst>
                <a:ext uri="{28A0092B-C50C-407E-A947-70E740481C1C}">
                  <a14:useLocalDpi xmlns:a14="http://schemas.microsoft.com/office/drawing/2010/main"/>
                </a:ext>
              </a:extLst>
            </a:blip>
            <a:srcRect l="36046" t="26627" r="34588" b="44007"/>
            <a:stretch/>
          </p:blipFill>
          <p:spPr>
            <a:xfrm>
              <a:off x="7487657" y="1138666"/>
              <a:ext cx="2939692" cy="2939692"/>
            </a:xfrm>
            <a:prstGeom prst="ellipse">
              <a:avLst/>
            </a:prstGeom>
            <a:noFill/>
            <a:ln>
              <a:noFill/>
            </a:ln>
            <a:effectLst>
              <a:outerShdw blurRad="76200" dist="38100" dir="8100000" sx="102000" sy="102000" algn="tr" rotWithShape="0">
                <a:srgbClr val="000000">
                  <a:alpha val="40000"/>
                </a:srgbClr>
              </a:outerShdw>
            </a:effectLst>
          </p:spPr>
        </p:pic>
        <p:cxnSp>
          <p:nvCxnSpPr>
            <p:cNvPr id="135" name="Google Shape;135;p12"/>
            <p:cNvCxnSpPr/>
            <p:nvPr/>
          </p:nvCxnSpPr>
          <p:spPr>
            <a:xfrm>
              <a:off x="7325613" y="2179414"/>
              <a:ext cx="656081" cy="0"/>
            </a:xfrm>
            <a:prstGeom prst="straightConnector1">
              <a:avLst/>
            </a:prstGeom>
            <a:noFill/>
            <a:ln w="47625" cap="flat" cmpd="sng">
              <a:solidFill>
                <a:srgbClr val="FF0000"/>
              </a:solidFill>
              <a:prstDash val="dash"/>
              <a:round/>
              <a:headEnd type="none" w="sm" len="sm"/>
              <a:tailEnd type="triangle" w="med" len="med"/>
            </a:ln>
          </p:spPr>
        </p:cxnSp>
        <p:cxnSp>
          <p:nvCxnSpPr>
            <p:cNvPr id="136" name="Google Shape;136;p12"/>
            <p:cNvCxnSpPr/>
            <p:nvPr/>
          </p:nvCxnSpPr>
          <p:spPr>
            <a:xfrm>
              <a:off x="9771269" y="2179412"/>
              <a:ext cx="656081" cy="0"/>
            </a:xfrm>
            <a:prstGeom prst="straightConnector1">
              <a:avLst/>
            </a:prstGeom>
            <a:noFill/>
            <a:ln w="47625" cap="flat" cmpd="sng">
              <a:solidFill>
                <a:srgbClr val="FF0000"/>
              </a:solidFill>
              <a:prstDash val="dash"/>
              <a:round/>
              <a:headEnd type="triangle" w="med" len="med"/>
              <a:tailEnd type="none" w="sm" len="sm"/>
            </a:ln>
          </p:spPr>
        </p:cxnSp>
        <p:sp>
          <p:nvSpPr>
            <p:cNvPr id="137" name="Google Shape;137;p12"/>
            <p:cNvSpPr txBox="1"/>
            <p:nvPr/>
          </p:nvSpPr>
          <p:spPr>
            <a:xfrm>
              <a:off x="2976905" y="2687311"/>
              <a:ext cx="2434087" cy="461624"/>
            </a:xfrm>
            <a:prstGeom prst="rect">
              <a:avLst/>
            </a:prstGeom>
            <a:noFill/>
            <a:ln>
              <a:noFill/>
            </a:ln>
          </p:spPr>
          <p:txBody>
            <a:bodyPr spcFirstLastPara="1" wrap="square" lIns="91425" tIns="45700" rIns="91425" bIns="45700" anchor="t" anchorCtr="0">
              <a:spAutoFit/>
            </a:bodyPr>
            <a:lstStyle/>
            <a:p>
              <a:pPr algn="r">
                <a:buClr>
                  <a:srgbClr val="000000"/>
                </a:buClr>
                <a:buSzPts val="2400"/>
              </a:pPr>
              <a:r>
                <a:rPr lang="en-US" sz="2400">
                  <a:solidFill>
                    <a:srgbClr val="262626"/>
                  </a:solidFill>
                  <a:latin typeface="PT Sans"/>
                  <a:ea typeface="PT Sans"/>
                  <a:cs typeface="PT Sans"/>
                  <a:sym typeface="PT Sans"/>
                </a:rPr>
                <a:t>Shear line</a:t>
              </a:r>
              <a:endParaRPr sz="2400">
                <a:solidFill>
                  <a:srgbClr val="000000"/>
                </a:solidFill>
                <a:latin typeface="PT Sans"/>
                <a:ea typeface="PT Sans"/>
                <a:cs typeface="PT Sans"/>
                <a:sym typeface="PT Sans"/>
              </a:endParaRPr>
            </a:p>
          </p:txBody>
        </p:sp>
        <p:cxnSp>
          <p:nvCxnSpPr>
            <p:cNvPr id="138" name="Google Shape;138;p12"/>
            <p:cNvCxnSpPr/>
            <p:nvPr/>
          </p:nvCxnSpPr>
          <p:spPr>
            <a:xfrm>
              <a:off x="5486401" y="2958188"/>
              <a:ext cx="1277257" cy="0"/>
            </a:xfrm>
            <a:prstGeom prst="straightConnector1">
              <a:avLst/>
            </a:prstGeom>
            <a:noFill/>
            <a:ln w="38100" cap="flat" cmpd="sng">
              <a:solidFill>
                <a:srgbClr val="FF0000"/>
              </a:solidFill>
              <a:prstDash val="dash"/>
              <a:round/>
              <a:headEnd type="none" w="sm" len="sm"/>
              <a:tailEnd type="none" w="sm" len="sm"/>
            </a:ln>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8" name="Google Shape;148;p13"/>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Operating With a Key</a:t>
            </a:r>
            <a:endParaRPr dirty="0">
              <a:latin typeface="PT Sans"/>
              <a:ea typeface="PT Sans"/>
              <a:cs typeface="PT Sans"/>
              <a:sym typeface="PT Sans"/>
            </a:endParaRPr>
          </a:p>
        </p:txBody>
      </p:sp>
      <p:grpSp>
        <p:nvGrpSpPr>
          <p:cNvPr id="2" name="Group 1">
            <a:extLst>
              <a:ext uri="{FF2B5EF4-FFF2-40B4-BE49-F238E27FC236}">
                <a16:creationId xmlns:a16="http://schemas.microsoft.com/office/drawing/2014/main" id="{6B430FCF-65A3-6988-9362-6D82BE5A7DE0}"/>
              </a:ext>
            </a:extLst>
          </p:cNvPr>
          <p:cNvGrpSpPr/>
          <p:nvPr/>
        </p:nvGrpSpPr>
        <p:grpSpPr>
          <a:xfrm>
            <a:off x="3280603" y="833260"/>
            <a:ext cx="7295213" cy="5676900"/>
            <a:chOff x="3280603" y="833260"/>
            <a:chExt cx="7295213" cy="5676900"/>
          </a:xfrm>
        </p:grpSpPr>
        <p:grpSp>
          <p:nvGrpSpPr>
            <p:cNvPr id="144" name="Google Shape;144;p13"/>
            <p:cNvGrpSpPr/>
            <p:nvPr/>
          </p:nvGrpSpPr>
          <p:grpSpPr>
            <a:xfrm>
              <a:off x="3280603" y="833260"/>
              <a:ext cx="5676900" cy="5676900"/>
              <a:chOff x="1736725" y="419100"/>
              <a:chExt cx="5676900" cy="5676900"/>
            </a:xfrm>
          </p:grpSpPr>
          <p:pic>
            <p:nvPicPr>
              <p:cNvPr id="145" name="Google Shape;145;p13" descr="04 - normal operation (front view)"/>
              <p:cNvPicPr preferRelativeResize="0"/>
              <p:nvPr/>
            </p:nvPicPr>
            <p:blipFill rotWithShape="1">
              <a:blip r:embed="rId3">
                <a:alphaModFix/>
              </a:blip>
              <a:srcRect/>
              <a:stretch/>
            </p:blipFill>
            <p:spPr>
              <a:xfrm>
                <a:off x="1736725" y="419100"/>
                <a:ext cx="5676900" cy="5676900"/>
              </a:xfrm>
              <a:prstGeom prst="rect">
                <a:avLst/>
              </a:prstGeom>
              <a:noFill/>
              <a:ln>
                <a:noFill/>
              </a:ln>
            </p:spPr>
          </p:pic>
          <p:sp>
            <p:nvSpPr>
              <p:cNvPr id="146" name="Google Shape;146;p13"/>
              <p:cNvSpPr/>
              <p:nvPr/>
            </p:nvSpPr>
            <p:spPr>
              <a:xfrm>
                <a:off x="1828800" y="457200"/>
                <a:ext cx="533400" cy="762000"/>
              </a:xfrm>
              <a:prstGeom prst="rect">
                <a:avLst/>
              </a:prstGeom>
              <a:solidFill>
                <a:schemeClr val="lt1"/>
              </a:solidFill>
              <a:ln>
                <a:noFill/>
              </a:ln>
            </p:spPr>
            <p:txBody>
              <a:bodyPr spcFirstLastPara="1" wrap="square" lIns="91425" tIns="45700" rIns="91425" bIns="45700" anchor="ctr" anchorCtr="0">
                <a:noAutofit/>
              </a:bodyPr>
              <a:lstStyle/>
              <a:p>
                <a:pPr>
                  <a:buClr>
                    <a:srgbClr val="000000"/>
                  </a:buClr>
                  <a:buSzPts val="1800"/>
                </a:pPr>
                <a:endParaRPr>
                  <a:solidFill>
                    <a:schemeClr val="dk1"/>
                  </a:solidFill>
                  <a:latin typeface="Arial"/>
                  <a:ea typeface="Arial"/>
                  <a:cs typeface="Arial"/>
                  <a:sym typeface="Arial"/>
                </a:endParaRPr>
              </a:p>
            </p:txBody>
          </p:sp>
        </p:grpSp>
        <p:pic>
          <p:nvPicPr>
            <p:cNvPr id="147" name="Google Shape;147;p13" descr="04 - normal operation (front view)"/>
            <p:cNvPicPr preferRelativeResize="0"/>
            <p:nvPr/>
          </p:nvPicPr>
          <p:blipFill rotWithShape="1">
            <a:blip r:embed="rId3">
              <a:alphaModFix/>
              <a:extLst>
                <a:ext uri="{28A0092B-C50C-407E-A947-70E740481C1C}">
                  <a14:useLocalDpi xmlns:a14="http://schemas.microsoft.com/office/drawing/2010/main"/>
                </a:ext>
              </a:extLst>
            </a:blip>
            <a:srcRect l="37970" t="28360" r="37277" b="46893"/>
            <a:stretch/>
          </p:blipFill>
          <p:spPr>
            <a:xfrm>
              <a:off x="7487657" y="1118493"/>
              <a:ext cx="2939691" cy="2944355"/>
            </a:xfrm>
            <a:prstGeom prst="ellipse">
              <a:avLst/>
            </a:prstGeom>
            <a:noFill/>
            <a:ln>
              <a:noFill/>
            </a:ln>
            <a:effectLst>
              <a:outerShdw blurRad="76200" dist="38100" dir="8100000" sx="102000" sy="102000" algn="tr" rotWithShape="0">
                <a:srgbClr val="000000">
                  <a:alpha val="40000"/>
                </a:srgbClr>
              </a:outerShdw>
            </a:effectLst>
          </p:spPr>
        </p:pic>
        <p:cxnSp>
          <p:nvCxnSpPr>
            <p:cNvPr id="149" name="Google Shape;149;p13"/>
            <p:cNvCxnSpPr/>
            <p:nvPr/>
          </p:nvCxnSpPr>
          <p:spPr>
            <a:xfrm>
              <a:off x="7339191" y="2248724"/>
              <a:ext cx="3236625" cy="0"/>
            </a:xfrm>
            <a:prstGeom prst="straightConnector1">
              <a:avLst/>
            </a:prstGeom>
            <a:noFill/>
            <a:ln w="79375" cap="flat" cmpd="sng">
              <a:solidFill>
                <a:srgbClr val="FF0000"/>
              </a:solidFill>
              <a:prstDash val="dash"/>
              <a:round/>
              <a:headEnd type="none" w="sm" len="sm"/>
              <a:tailEnd type="none" w="sm" len="sm"/>
            </a:ln>
          </p:spPr>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4" descr="05 - pin stacks, side"/>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278642" y="813806"/>
            <a:ext cx="7275059" cy="5622284"/>
          </a:xfrm>
          <a:prstGeom prst="rect">
            <a:avLst/>
          </a:prstGeom>
          <a:noFill/>
          <a:ln>
            <a:noFill/>
          </a:ln>
        </p:spPr>
      </p:pic>
      <p:sp>
        <p:nvSpPr>
          <p:cNvPr id="156" name="Google Shape;156;p14"/>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Pin Stacks</a:t>
            </a:r>
            <a:endParaRPr dirty="0">
              <a:latin typeface="PT Sans"/>
              <a:ea typeface="PT Sans"/>
              <a:cs typeface="PT Sans"/>
              <a:sym typeface="PT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109"/>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Pin Stacks</a:t>
            </a:r>
            <a:endParaRPr dirty="0">
              <a:latin typeface="PT Sans"/>
              <a:ea typeface="PT Sans"/>
              <a:cs typeface="PT Sans"/>
              <a:sym typeface="PT Sans"/>
            </a:endParaRPr>
          </a:p>
        </p:txBody>
      </p:sp>
      <p:grpSp>
        <p:nvGrpSpPr>
          <p:cNvPr id="2" name="Group 1">
            <a:extLst>
              <a:ext uri="{FF2B5EF4-FFF2-40B4-BE49-F238E27FC236}">
                <a16:creationId xmlns:a16="http://schemas.microsoft.com/office/drawing/2014/main" id="{1756CE10-AA87-387E-4F9E-247B7A16CC1C}"/>
              </a:ext>
            </a:extLst>
          </p:cNvPr>
          <p:cNvGrpSpPr/>
          <p:nvPr/>
        </p:nvGrpSpPr>
        <p:grpSpPr>
          <a:xfrm>
            <a:off x="916557" y="813806"/>
            <a:ext cx="9637144" cy="5622284"/>
            <a:chOff x="916557" y="813806"/>
            <a:chExt cx="9637144" cy="5622284"/>
          </a:xfrm>
        </p:grpSpPr>
        <p:pic>
          <p:nvPicPr>
            <p:cNvPr id="162" name="Google Shape;162;p109" descr="05 - pin stacks, side"/>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278642" y="813806"/>
              <a:ext cx="7275059" cy="5622284"/>
            </a:xfrm>
            <a:prstGeom prst="rect">
              <a:avLst/>
            </a:prstGeom>
            <a:noFill/>
            <a:ln>
              <a:noFill/>
            </a:ln>
          </p:spPr>
        </p:pic>
        <p:sp>
          <p:nvSpPr>
            <p:cNvPr id="164" name="Google Shape;164;p109"/>
            <p:cNvSpPr txBox="1"/>
            <p:nvPr/>
          </p:nvSpPr>
          <p:spPr>
            <a:xfrm>
              <a:off x="916557" y="1866150"/>
              <a:ext cx="2434087" cy="461624"/>
            </a:xfrm>
            <a:prstGeom prst="rect">
              <a:avLst/>
            </a:prstGeom>
            <a:noFill/>
            <a:ln>
              <a:noFill/>
            </a:ln>
          </p:spPr>
          <p:txBody>
            <a:bodyPr spcFirstLastPara="1" wrap="square" lIns="91425" tIns="45700" rIns="91425" bIns="45700" anchor="t" anchorCtr="0">
              <a:spAutoFit/>
            </a:bodyPr>
            <a:lstStyle/>
            <a:p>
              <a:pPr algn="r">
                <a:buClr>
                  <a:srgbClr val="000000"/>
                </a:buClr>
                <a:buSzPts val="2400"/>
              </a:pPr>
              <a:r>
                <a:rPr lang="en-US" sz="2400">
                  <a:solidFill>
                    <a:srgbClr val="262626"/>
                  </a:solidFill>
                  <a:latin typeface="PT Sans"/>
                  <a:ea typeface="PT Sans"/>
                  <a:cs typeface="PT Sans"/>
                  <a:sym typeface="PT Sans"/>
                </a:rPr>
                <a:t>Shear line</a:t>
              </a:r>
              <a:endParaRPr sz="2400">
                <a:solidFill>
                  <a:srgbClr val="000000"/>
                </a:solidFill>
                <a:latin typeface="PT Sans"/>
                <a:ea typeface="PT Sans"/>
                <a:cs typeface="PT Sans"/>
                <a:sym typeface="PT Sans"/>
              </a:endParaRPr>
            </a:p>
          </p:txBody>
        </p:sp>
        <p:cxnSp>
          <p:nvCxnSpPr>
            <p:cNvPr id="165" name="Google Shape;165;p109"/>
            <p:cNvCxnSpPr/>
            <p:nvPr/>
          </p:nvCxnSpPr>
          <p:spPr>
            <a:xfrm>
              <a:off x="4483101" y="3011362"/>
              <a:ext cx="4023591" cy="0"/>
            </a:xfrm>
            <a:prstGeom prst="straightConnector1">
              <a:avLst/>
            </a:prstGeom>
            <a:noFill/>
            <a:ln w="79375" cap="flat" cmpd="sng">
              <a:solidFill>
                <a:srgbClr val="FF0000"/>
              </a:solidFill>
              <a:prstDash val="dash"/>
              <a:round/>
              <a:headEnd type="none" w="sm" len="sm"/>
              <a:tailEnd type="none" w="sm" len="sm"/>
            </a:ln>
          </p:spPr>
        </p:cxnSp>
        <p:sp>
          <p:nvSpPr>
            <p:cNvPr id="166" name="Google Shape;166;p109"/>
            <p:cNvSpPr/>
            <p:nvPr/>
          </p:nvSpPr>
          <p:spPr>
            <a:xfrm>
              <a:off x="4087092" y="2535382"/>
              <a:ext cx="5098473" cy="893618"/>
            </a:xfrm>
            <a:prstGeom prst="ellipse">
              <a:avLst/>
            </a:prstGeom>
            <a:solidFill>
              <a:srgbClr val="FFFFFF">
                <a:alpha val="23529"/>
              </a:srgbClr>
            </a:solid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cxnSp>
          <p:nvCxnSpPr>
            <p:cNvPr id="167" name="Google Shape;167;p109"/>
            <p:cNvCxnSpPr>
              <a:stCxn id="166" idx="1"/>
              <a:endCxn id="164" idx="3"/>
            </p:cNvCxnSpPr>
            <p:nvPr/>
          </p:nvCxnSpPr>
          <p:spPr>
            <a:xfrm rot="10800000">
              <a:off x="3350545" y="2096849"/>
              <a:ext cx="1483200" cy="569400"/>
            </a:xfrm>
            <a:prstGeom prst="straightConnector1">
              <a:avLst/>
            </a:prstGeom>
            <a:noFill/>
            <a:ln w="38100" cap="flat" cmpd="sng">
              <a:solidFill>
                <a:schemeClr val="dk1"/>
              </a:solidFill>
              <a:prstDash val="solid"/>
              <a:round/>
              <a:headEnd type="none" w="sm" len="sm"/>
              <a:tailEnd type="none" w="sm" len="sm"/>
            </a:ln>
          </p:spPr>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4" name="Group 3">
            <a:extLst>
              <a:ext uri="{FF2B5EF4-FFF2-40B4-BE49-F238E27FC236}">
                <a16:creationId xmlns:a16="http://schemas.microsoft.com/office/drawing/2014/main" id="{AA971265-A4C8-3EBF-A568-6B9176346480}"/>
              </a:ext>
            </a:extLst>
          </p:cNvPr>
          <p:cNvGrpSpPr/>
          <p:nvPr/>
        </p:nvGrpSpPr>
        <p:grpSpPr>
          <a:xfrm>
            <a:off x="1510145" y="813807"/>
            <a:ext cx="9051472" cy="5510794"/>
            <a:chOff x="1510145" y="813807"/>
            <a:chExt cx="9051472" cy="5510794"/>
          </a:xfrm>
        </p:grpSpPr>
        <p:pic>
          <p:nvPicPr>
            <p:cNvPr id="173" name="Google Shape;173;p15" descr="06 - key operation (side view)"/>
            <p:cNvPicPr preferRelativeResize="0"/>
            <p:nvPr/>
          </p:nvPicPr>
          <p:blipFill rotWithShape="1">
            <a:blip r:embed="rId3">
              <a:alphaModFix/>
              <a:extLst>
                <a:ext uri="{28A0092B-C50C-407E-A947-70E740481C1C}">
                  <a14:useLocalDpi xmlns:a14="http://schemas.microsoft.com/office/drawing/2010/main"/>
                </a:ext>
              </a:extLst>
            </a:blip>
            <a:srcRect l="28079" b="27031"/>
            <a:stretch/>
          </p:blipFill>
          <p:spPr>
            <a:xfrm>
              <a:off x="1510145" y="813807"/>
              <a:ext cx="9051472" cy="5510794"/>
            </a:xfrm>
            <a:prstGeom prst="rect">
              <a:avLst/>
            </a:prstGeom>
            <a:noFill/>
            <a:ln>
              <a:noFill/>
            </a:ln>
          </p:spPr>
        </p:pic>
        <p:sp>
          <p:nvSpPr>
            <p:cNvPr id="174" name="Google Shape;174;p15"/>
            <p:cNvSpPr/>
            <p:nvPr/>
          </p:nvSpPr>
          <p:spPr>
            <a:xfrm>
              <a:off x="1828800" y="1085850"/>
              <a:ext cx="762000" cy="838200"/>
            </a:xfrm>
            <a:prstGeom prst="rect">
              <a:avLst/>
            </a:prstGeom>
            <a:solidFill>
              <a:schemeClr val="lt1"/>
            </a:solidFill>
            <a:ln>
              <a:noFill/>
            </a:ln>
          </p:spPr>
          <p:txBody>
            <a:bodyPr spcFirstLastPara="1" wrap="square" lIns="91425" tIns="45700" rIns="91425" bIns="45700" anchor="ctr" anchorCtr="0">
              <a:noAutofit/>
            </a:bodyPr>
            <a:lstStyle/>
            <a:p>
              <a:pPr>
                <a:buClr>
                  <a:srgbClr val="000000"/>
                </a:buClr>
                <a:buSzPts val="1800"/>
              </a:pPr>
              <a:endParaRPr>
                <a:solidFill>
                  <a:schemeClr val="dk1"/>
                </a:solidFill>
                <a:latin typeface="Arial"/>
                <a:ea typeface="Arial"/>
                <a:cs typeface="Arial"/>
                <a:sym typeface="Arial"/>
              </a:endParaRPr>
            </a:p>
          </p:txBody>
        </p:sp>
      </p:grpSp>
      <p:sp>
        <p:nvSpPr>
          <p:cNvPr id="175" name="Google Shape;175;p15"/>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Key Operation</a:t>
            </a:r>
            <a:endParaRPr dirty="0">
              <a:latin typeface="PT Sans"/>
              <a:ea typeface="PT Sans"/>
              <a:cs typeface="PT Sans"/>
              <a:sym typeface="PT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16"/>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One </a:t>
            </a:r>
            <a:r>
              <a:rPr lang="en-US" sz="4800" dirty="0" err="1">
                <a:latin typeface="PT Sans"/>
                <a:ea typeface="PT Sans"/>
                <a:cs typeface="PT Sans"/>
                <a:sym typeface="PT Sans"/>
              </a:rPr>
              <a:t>Bitting</a:t>
            </a:r>
            <a:r>
              <a:rPr lang="en-US" sz="4800" dirty="0">
                <a:latin typeface="PT Sans"/>
                <a:ea typeface="PT Sans"/>
                <a:cs typeface="PT Sans"/>
                <a:sym typeface="PT Sans"/>
              </a:rPr>
              <a:t> Too Low</a:t>
            </a:r>
            <a:endParaRPr dirty="0">
              <a:latin typeface="PT Sans"/>
              <a:ea typeface="PT Sans"/>
              <a:cs typeface="PT Sans"/>
              <a:sym typeface="PT Sans"/>
            </a:endParaRPr>
          </a:p>
        </p:txBody>
      </p:sp>
      <p:grpSp>
        <p:nvGrpSpPr>
          <p:cNvPr id="2" name="Group 1">
            <a:extLst>
              <a:ext uri="{FF2B5EF4-FFF2-40B4-BE49-F238E27FC236}">
                <a16:creationId xmlns:a16="http://schemas.microsoft.com/office/drawing/2014/main" id="{57B387B3-B3AD-F3A9-8435-EC41905B6A7C}"/>
              </a:ext>
            </a:extLst>
          </p:cNvPr>
          <p:cNvGrpSpPr>
            <a:grpSpLocks noChangeAspect="1"/>
          </p:cNvGrpSpPr>
          <p:nvPr/>
        </p:nvGrpSpPr>
        <p:grpSpPr>
          <a:xfrm>
            <a:off x="1367575" y="889000"/>
            <a:ext cx="9456851" cy="5943600"/>
            <a:chOff x="0" y="805544"/>
            <a:chExt cx="10558177" cy="6635780"/>
          </a:xfrm>
        </p:grpSpPr>
        <p:pic>
          <p:nvPicPr>
            <p:cNvPr id="3" name="Google Shape;181;p16" descr="07 - bitting too low, side">
              <a:extLst>
                <a:ext uri="{FF2B5EF4-FFF2-40B4-BE49-F238E27FC236}">
                  <a16:creationId xmlns:a16="http://schemas.microsoft.com/office/drawing/2014/main" id="{DE14F816-1B40-F0B8-DDA6-10AC83758847}"/>
                </a:ext>
              </a:extLst>
            </p:cNvPr>
            <p:cNvPicPr preferRelativeResize="0"/>
            <p:nvPr/>
          </p:nvPicPr>
          <p:blipFill rotWithShape="1">
            <a:blip r:embed="rId3">
              <a:alphaModFix amt="70000"/>
              <a:extLst>
                <a:ext uri="{28A0092B-C50C-407E-A947-70E740481C1C}">
                  <a14:useLocalDpi xmlns:a14="http://schemas.microsoft.com/office/drawing/2010/main"/>
                </a:ext>
              </a:extLst>
            </a:blip>
            <a:srcRect l="15993" b="12037"/>
            <a:stretch/>
          </p:blipFill>
          <p:spPr>
            <a:xfrm>
              <a:off x="0" y="805544"/>
              <a:ext cx="10558177" cy="6635780"/>
            </a:xfrm>
            <a:prstGeom prst="rect">
              <a:avLst/>
            </a:prstGeom>
            <a:noFill/>
            <a:ln>
              <a:noFill/>
            </a:ln>
          </p:spPr>
        </p:pic>
        <p:pic>
          <p:nvPicPr>
            <p:cNvPr id="4" name="Google Shape;183;p16" descr="07 - bitting too low, side">
              <a:extLst>
                <a:ext uri="{FF2B5EF4-FFF2-40B4-BE49-F238E27FC236}">
                  <a16:creationId xmlns:a16="http://schemas.microsoft.com/office/drawing/2014/main" id="{FA504C43-E43E-2FE0-C082-D7A3A6BE535C}"/>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779818" y="1607127"/>
              <a:ext cx="1717964" cy="3491346"/>
            </a:xfrm>
            <a:prstGeom prst="ellipse">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7"/>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One </a:t>
            </a:r>
            <a:r>
              <a:rPr lang="en-US" sz="4800" dirty="0" err="1">
                <a:latin typeface="PT Sans"/>
                <a:ea typeface="PT Sans"/>
                <a:cs typeface="PT Sans"/>
                <a:sym typeface="PT Sans"/>
              </a:rPr>
              <a:t>Bitting</a:t>
            </a:r>
            <a:r>
              <a:rPr lang="en-US" sz="4800" dirty="0">
                <a:latin typeface="PT Sans"/>
                <a:ea typeface="PT Sans"/>
                <a:cs typeface="PT Sans"/>
                <a:sym typeface="PT Sans"/>
              </a:rPr>
              <a:t> Too High</a:t>
            </a:r>
            <a:endParaRPr dirty="0">
              <a:latin typeface="PT Sans"/>
              <a:ea typeface="PT Sans"/>
              <a:cs typeface="PT Sans"/>
              <a:sym typeface="PT Sans"/>
            </a:endParaRPr>
          </a:p>
        </p:txBody>
      </p:sp>
      <p:grpSp>
        <p:nvGrpSpPr>
          <p:cNvPr id="3" name="Group 2">
            <a:extLst>
              <a:ext uri="{FF2B5EF4-FFF2-40B4-BE49-F238E27FC236}">
                <a16:creationId xmlns:a16="http://schemas.microsoft.com/office/drawing/2014/main" id="{C4D522EB-8007-55BC-DD99-191E5F4F2555}"/>
              </a:ext>
            </a:extLst>
          </p:cNvPr>
          <p:cNvGrpSpPr>
            <a:grpSpLocks noChangeAspect="1"/>
          </p:cNvGrpSpPr>
          <p:nvPr/>
        </p:nvGrpSpPr>
        <p:grpSpPr>
          <a:xfrm>
            <a:off x="1891711" y="1121064"/>
            <a:ext cx="8408578" cy="5403273"/>
            <a:chOff x="1" y="196771"/>
            <a:chExt cx="10366212" cy="6661230"/>
          </a:xfrm>
        </p:grpSpPr>
        <p:pic>
          <p:nvPicPr>
            <p:cNvPr id="4" name="Google Shape;190;p17" descr="08 - bitting too high, side">
              <a:extLst>
                <a:ext uri="{FF2B5EF4-FFF2-40B4-BE49-F238E27FC236}">
                  <a16:creationId xmlns:a16="http://schemas.microsoft.com/office/drawing/2014/main" id="{EC05CBD0-A25D-5A93-1BD5-91EBA4D6DA13}"/>
                </a:ext>
              </a:extLst>
            </p:cNvPr>
            <p:cNvPicPr preferRelativeResize="0"/>
            <p:nvPr/>
          </p:nvPicPr>
          <p:blipFill rotWithShape="1">
            <a:blip r:embed="rId3">
              <a:alphaModFix amt="70000"/>
              <a:extLst>
                <a:ext uri="{28A0092B-C50C-407E-A947-70E740481C1C}">
                  <a14:useLocalDpi xmlns:a14="http://schemas.microsoft.com/office/drawing/2010/main"/>
                </a:ext>
              </a:extLst>
            </a:blip>
            <a:srcRect l="17494" t="1743" b="9956"/>
            <a:stretch/>
          </p:blipFill>
          <p:spPr>
            <a:xfrm>
              <a:off x="1" y="196771"/>
              <a:ext cx="10366212" cy="6661230"/>
            </a:xfrm>
            <a:prstGeom prst="rect">
              <a:avLst/>
            </a:prstGeom>
            <a:noFill/>
            <a:ln>
              <a:noFill/>
            </a:ln>
          </p:spPr>
        </p:pic>
        <p:pic>
          <p:nvPicPr>
            <p:cNvPr id="5" name="Google Shape;191;p17" descr="08 - bitting too high, side">
              <a:extLst>
                <a:ext uri="{FF2B5EF4-FFF2-40B4-BE49-F238E27FC236}">
                  <a16:creationId xmlns:a16="http://schemas.microsoft.com/office/drawing/2014/main" id="{D8B846EA-25F5-2B1F-B868-A9B913883FE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587453" y="519083"/>
              <a:ext cx="1717964" cy="3352800"/>
            </a:xfrm>
            <a:prstGeom prst="ellipse">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18"/>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In a Perfect World</a:t>
            </a:r>
            <a:endParaRPr dirty="0">
              <a:latin typeface="PT Sans"/>
              <a:ea typeface="PT Sans"/>
              <a:cs typeface="PT Sans"/>
              <a:sym typeface="PT Sans"/>
            </a:endParaRPr>
          </a:p>
        </p:txBody>
      </p:sp>
      <p:grpSp>
        <p:nvGrpSpPr>
          <p:cNvPr id="3" name="Group 2">
            <a:extLst>
              <a:ext uri="{FF2B5EF4-FFF2-40B4-BE49-F238E27FC236}">
                <a16:creationId xmlns:a16="http://schemas.microsoft.com/office/drawing/2014/main" id="{1407555B-813F-932A-FB8D-6E934627D1E1}"/>
              </a:ext>
            </a:extLst>
          </p:cNvPr>
          <p:cNvGrpSpPr/>
          <p:nvPr/>
        </p:nvGrpSpPr>
        <p:grpSpPr>
          <a:xfrm>
            <a:off x="1879080" y="835756"/>
            <a:ext cx="8788920" cy="5499731"/>
            <a:chOff x="1879080" y="835756"/>
            <a:chExt cx="8788920" cy="5499731"/>
          </a:xfrm>
        </p:grpSpPr>
        <p:pic>
          <p:nvPicPr>
            <p:cNvPr id="197" name="Google Shape;197;p18" descr="09 - plug top view - ideal"/>
            <p:cNvPicPr preferRelativeResize="0"/>
            <p:nvPr/>
          </p:nvPicPr>
          <p:blipFill rotWithShape="1">
            <a:blip r:embed="rId3">
              <a:alphaModFix/>
              <a:extLst>
                <a:ext uri="{28A0092B-C50C-407E-A947-70E740481C1C}">
                  <a14:useLocalDpi xmlns:a14="http://schemas.microsoft.com/office/drawing/2010/main"/>
                </a:ext>
              </a:extLst>
            </a:blip>
            <a:srcRect b="6191"/>
            <a:stretch/>
          </p:blipFill>
          <p:spPr>
            <a:xfrm>
              <a:off x="1879080" y="835756"/>
              <a:ext cx="3399581" cy="5499731"/>
            </a:xfrm>
            <a:prstGeom prst="rect">
              <a:avLst/>
            </a:prstGeom>
            <a:noFill/>
            <a:ln>
              <a:noFill/>
            </a:ln>
          </p:spPr>
        </p:pic>
        <p:pic>
          <p:nvPicPr>
            <p:cNvPr id="199" name="Google Shape;199;p18" descr="10 - binding all pins (in an ideal world)"/>
            <p:cNvPicPr preferRelativeResize="0"/>
            <p:nvPr/>
          </p:nvPicPr>
          <p:blipFill rotWithShape="1">
            <a:blip r:embed="rId4">
              <a:alphaModFix/>
              <a:extLst>
                <a:ext uri="{28A0092B-C50C-407E-A947-70E740481C1C}">
                  <a14:useLocalDpi xmlns:a14="http://schemas.microsoft.com/office/drawing/2010/main"/>
                </a:ext>
              </a:extLst>
            </a:blip>
            <a:srcRect l="7202"/>
            <a:stretch/>
          </p:blipFill>
          <p:spPr>
            <a:xfrm>
              <a:off x="5239473" y="977270"/>
              <a:ext cx="5428527" cy="4449763"/>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9" descr="11 - shitty plug"/>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24002" y="914401"/>
            <a:ext cx="9143999" cy="5943599"/>
          </a:xfrm>
          <a:prstGeom prst="rect">
            <a:avLst/>
          </a:prstGeom>
          <a:noFill/>
          <a:ln>
            <a:noFill/>
          </a:ln>
        </p:spPr>
      </p:pic>
      <p:sp>
        <p:nvSpPr>
          <p:cNvPr id="206" name="Google Shape;206;p19"/>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In the Real World</a:t>
            </a:r>
            <a:endParaRPr dirty="0">
              <a:latin typeface="PT Sans"/>
              <a:ea typeface="PT Sans"/>
              <a:cs typeface="PT Sans"/>
              <a:sym typeface="PT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3"/>
          <p:cNvSpPr txBox="1">
            <a:spLocks noGrp="1"/>
          </p:cNvSpPr>
          <p:nvPr>
            <p:ph type="title"/>
          </p:nvPr>
        </p:nvSpPr>
        <p:spPr>
          <a:xfrm>
            <a:off x="2133600" y="230079"/>
            <a:ext cx="7905900" cy="685800"/>
          </a:xfrm>
          <a:prstGeom prst="rect">
            <a:avLst/>
          </a:prstGeom>
          <a:noFill/>
          <a:ln>
            <a:noFill/>
          </a:ln>
        </p:spPr>
        <p:txBody>
          <a:bodyPr spcFirstLastPara="1" vert="horz" wrap="square" lIns="91425" tIns="45700" rIns="91425" bIns="45700" rtlCol="0" anchor="b" anchorCtr="0">
            <a:noAutofit/>
          </a:bodyPr>
          <a:lstStyle/>
          <a:p>
            <a:pPr>
              <a:buSzPts val="4800"/>
            </a:pPr>
            <a:r>
              <a:rPr lang="en-US" sz="4800" dirty="0">
                <a:latin typeface="PT Sans"/>
                <a:ea typeface="PT Sans"/>
                <a:cs typeface="PT Sans"/>
                <a:sym typeface="PT Sans"/>
              </a:rPr>
              <a:t>First, a word about rules…</a:t>
            </a:r>
            <a:endParaRPr sz="4800" dirty="0">
              <a:latin typeface="PT Sans"/>
              <a:ea typeface="PT Sans"/>
              <a:cs typeface="PT Sans"/>
              <a:sym typeface="PT Sans"/>
            </a:endParaRPr>
          </a:p>
        </p:txBody>
      </p:sp>
      <p:sp>
        <p:nvSpPr>
          <p:cNvPr id="46" name="Google Shape;46;p3"/>
          <p:cNvSpPr txBox="1">
            <a:spLocks noGrp="1"/>
          </p:cNvSpPr>
          <p:nvPr>
            <p:ph type="body" idx="1"/>
          </p:nvPr>
        </p:nvSpPr>
        <p:spPr>
          <a:xfrm>
            <a:off x="1162050" y="2524214"/>
            <a:ext cx="9867900" cy="3009900"/>
          </a:xfrm>
          <a:prstGeom prst="rect">
            <a:avLst/>
          </a:prstGeom>
          <a:noFill/>
          <a:ln w="28575">
            <a:solidFill>
              <a:schemeClr val="tx1"/>
            </a:solidFill>
          </a:ln>
        </p:spPr>
        <p:txBody>
          <a:bodyPr spcFirstLastPara="1" vert="horz" wrap="square" lIns="91425" tIns="45700" rIns="91425" bIns="45700" rtlCol="0" anchor="t" anchorCtr="0">
            <a:normAutofit fontScale="32500" lnSpcReduction="20000"/>
          </a:bodyPr>
          <a:lstStyle/>
          <a:p>
            <a:pPr marL="673100" indent="-571500">
              <a:lnSpc>
                <a:spcPct val="220000"/>
              </a:lnSpc>
              <a:spcBef>
                <a:spcPts val="0"/>
              </a:spcBef>
              <a:buSzPts val="2400"/>
              <a:buFont typeface=".Apple Color Emoji UI"/>
              <a:buChar char="❌"/>
            </a:pPr>
            <a:r>
              <a:rPr lang="en-US" sz="12600" dirty="0">
                <a:latin typeface="PT Sans"/>
                <a:ea typeface="PT Sans"/>
                <a:cs typeface="PT Sans"/>
                <a:sym typeface="PT Sans"/>
              </a:rPr>
              <a:t>Do not pick locks which you do not own.</a:t>
            </a:r>
            <a:endParaRPr sz="12600" dirty="0">
              <a:latin typeface="PT Sans"/>
              <a:ea typeface="PT Sans"/>
              <a:cs typeface="PT Sans"/>
              <a:sym typeface="PT Sans"/>
            </a:endParaRPr>
          </a:p>
          <a:p>
            <a:pPr marL="673100" indent="-571500">
              <a:lnSpc>
                <a:spcPct val="220000"/>
              </a:lnSpc>
              <a:spcBef>
                <a:spcPts val="0"/>
              </a:spcBef>
              <a:buSzPts val="2400"/>
              <a:buFont typeface=".Apple Color Emoji UI"/>
              <a:buChar char="❌"/>
            </a:pPr>
            <a:r>
              <a:rPr lang="en-US" sz="12600" dirty="0">
                <a:latin typeface="PT Sans"/>
                <a:ea typeface="PT Sans"/>
                <a:cs typeface="PT Sans"/>
                <a:sym typeface="PT Sans"/>
              </a:rPr>
              <a:t>Do not pick locks upon which you rely.</a:t>
            </a:r>
            <a:endParaRPr sz="12600" dirty="0">
              <a:latin typeface="PT Sans"/>
              <a:ea typeface="PT Sans"/>
              <a:cs typeface="PT Sans"/>
              <a:sym typeface="PT Sans"/>
            </a:endParaRPr>
          </a:p>
        </p:txBody>
      </p:sp>
      <p:sp>
        <p:nvSpPr>
          <p:cNvPr id="3" name="TextBox 2">
            <a:extLst>
              <a:ext uri="{FF2B5EF4-FFF2-40B4-BE49-F238E27FC236}">
                <a16:creationId xmlns:a16="http://schemas.microsoft.com/office/drawing/2014/main" id="{4662725E-6DB5-0D27-8A8E-582E39C57ED1}"/>
              </a:ext>
            </a:extLst>
          </p:cNvPr>
          <p:cNvSpPr txBox="1"/>
          <p:nvPr/>
        </p:nvSpPr>
        <p:spPr>
          <a:xfrm>
            <a:off x="3333751" y="941279"/>
            <a:ext cx="5524499" cy="1569660"/>
          </a:xfrm>
          <a:prstGeom prst="rect">
            <a:avLst/>
          </a:prstGeom>
          <a:noFill/>
        </p:spPr>
        <p:txBody>
          <a:bodyPr wrap="square">
            <a:spAutoFit/>
          </a:bodyPr>
          <a:lstStyle/>
          <a:p>
            <a:pPr algn="ctr"/>
            <a:r>
              <a:rPr lang="en-US" sz="4800" dirty="0">
                <a:latin typeface="Impact" panose="020B0806030902050204" pitchFamily="34" charset="0"/>
                <a:ea typeface="PT Sans"/>
                <a:cs typeface="PT Sans"/>
                <a:sym typeface="PT Sans"/>
              </a:rPr>
              <a:t>Yes, we have rules.</a:t>
            </a:r>
          </a:p>
          <a:p>
            <a:pPr algn="ctr"/>
            <a:r>
              <a:rPr lang="en-US" sz="4800" b="0" dirty="0">
                <a:latin typeface="Impact" panose="020B0806030902050204" pitchFamily="34" charset="0"/>
                <a:ea typeface="PT Sans"/>
                <a:cs typeface="PT Sans"/>
                <a:sym typeface="PT Sans"/>
              </a:rPr>
              <a:t>☺</a:t>
            </a:r>
            <a:endParaRPr lang="en-US" sz="4800" dirty="0">
              <a:latin typeface="Impact" panose="020B0806030902050204" pitchFamily="34" charset="0"/>
            </a:endParaRPr>
          </a:p>
        </p:txBody>
      </p:sp>
      <p:sp>
        <p:nvSpPr>
          <p:cNvPr id="5" name="TextBox 4">
            <a:extLst>
              <a:ext uri="{FF2B5EF4-FFF2-40B4-BE49-F238E27FC236}">
                <a16:creationId xmlns:a16="http://schemas.microsoft.com/office/drawing/2014/main" id="{D2C0ABD7-700F-01F4-7D59-7CCA0BA9091C}"/>
              </a:ext>
            </a:extLst>
          </p:cNvPr>
          <p:cNvSpPr txBox="1"/>
          <p:nvPr/>
        </p:nvSpPr>
        <p:spPr>
          <a:xfrm>
            <a:off x="1206501" y="6011391"/>
            <a:ext cx="9823450" cy="369332"/>
          </a:xfrm>
          <a:prstGeom prst="rect">
            <a:avLst/>
          </a:prstGeom>
          <a:noFill/>
          <a:ln w="3175">
            <a:solidFill>
              <a:schemeClr val="tx1"/>
            </a:solidFill>
          </a:ln>
        </p:spPr>
        <p:txBody>
          <a:bodyPr wrap="square" numCol="2">
            <a:spAutoFit/>
          </a:bodyPr>
          <a:lstStyle/>
          <a:p>
            <a:pPr algn="ctr"/>
            <a:r>
              <a:rPr lang="en-US" b="1" dirty="0"/>
              <a:t>https://en.wiktionary.org/wiki/</a:t>
            </a:r>
            <a:r>
              <a:rPr lang="en-US" b="1" u="dash" dirty="0"/>
              <a:t>own</a:t>
            </a:r>
          </a:p>
          <a:p>
            <a:pPr algn="ctr"/>
            <a:r>
              <a:rPr lang="en-US" b="1" dirty="0"/>
              <a:t>https://en.wiktionary.org/wiki/</a:t>
            </a:r>
            <a:r>
              <a:rPr lang="en-US" b="1" u="dash" dirty="0"/>
              <a:t>rely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0" descr="12 - shitty pins"/>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24000" y="914400"/>
            <a:ext cx="9144000" cy="5943600"/>
          </a:xfrm>
          <a:prstGeom prst="rect">
            <a:avLst/>
          </a:prstGeom>
          <a:noFill/>
          <a:ln>
            <a:noFill/>
          </a:ln>
        </p:spPr>
      </p:pic>
      <p:sp>
        <p:nvSpPr>
          <p:cNvPr id="213" name="Google Shape;213;p20"/>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In the Real World</a:t>
            </a:r>
            <a:endParaRPr dirty="0">
              <a:latin typeface="PT Sans"/>
              <a:ea typeface="PT Sans"/>
              <a:cs typeface="PT Sans"/>
              <a:sym typeface="PT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2" name="Google Shape;222;p21"/>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In the Real World</a:t>
            </a:r>
            <a:endParaRPr dirty="0">
              <a:latin typeface="PT Sans"/>
              <a:ea typeface="PT Sans"/>
              <a:cs typeface="PT Sans"/>
              <a:sym typeface="PT Sans"/>
            </a:endParaRPr>
          </a:p>
        </p:txBody>
      </p:sp>
      <p:grpSp>
        <p:nvGrpSpPr>
          <p:cNvPr id="2" name="Group 1">
            <a:extLst>
              <a:ext uri="{FF2B5EF4-FFF2-40B4-BE49-F238E27FC236}">
                <a16:creationId xmlns:a16="http://schemas.microsoft.com/office/drawing/2014/main" id="{5B42D006-9C27-B30F-4926-A3606C3B52D9}"/>
              </a:ext>
            </a:extLst>
          </p:cNvPr>
          <p:cNvGrpSpPr/>
          <p:nvPr/>
        </p:nvGrpSpPr>
        <p:grpSpPr>
          <a:xfrm>
            <a:off x="1601551" y="845295"/>
            <a:ext cx="8825150" cy="5277714"/>
            <a:chOff x="1601551" y="845295"/>
            <a:chExt cx="8825150" cy="5277714"/>
          </a:xfrm>
        </p:grpSpPr>
        <p:pic>
          <p:nvPicPr>
            <p:cNvPr id="219" name="Google Shape;219;p21" descr="13 - plug top view - real"/>
            <p:cNvPicPr preferRelativeResize="0"/>
            <p:nvPr/>
          </p:nvPicPr>
          <p:blipFill rotWithShape="1">
            <a:blip r:embed="rId3">
              <a:alphaModFix/>
              <a:extLst>
                <a:ext uri="{28A0092B-C50C-407E-A947-70E740481C1C}">
                  <a14:useLocalDpi xmlns:a14="http://schemas.microsoft.com/office/drawing/2010/main"/>
                </a:ext>
              </a:extLst>
            </a:blip>
            <a:srcRect t="2023" b="6154"/>
            <a:stretch/>
          </p:blipFill>
          <p:spPr>
            <a:xfrm>
              <a:off x="1601551" y="845295"/>
              <a:ext cx="3331936" cy="5277714"/>
            </a:xfrm>
            <a:prstGeom prst="rect">
              <a:avLst/>
            </a:prstGeom>
            <a:noFill/>
            <a:ln>
              <a:noFill/>
            </a:ln>
          </p:spPr>
        </p:pic>
        <p:pic>
          <p:nvPicPr>
            <p:cNvPr id="220" name="Google Shape;220;p21" descr="14 - binding one pin (in the real world)"/>
            <p:cNvPicPr preferRelativeResize="0"/>
            <p:nvPr/>
          </p:nvPicPr>
          <p:blipFill rotWithShape="1">
            <a:blip r:embed="rId4">
              <a:alphaModFix/>
            </a:blip>
            <a:srcRect/>
            <a:stretch/>
          </p:blipFill>
          <p:spPr>
            <a:xfrm>
              <a:off x="4576764" y="1296988"/>
              <a:ext cx="5849937" cy="4451350"/>
            </a:xfrm>
            <a:prstGeom prst="rect">
              <a:avLst/>
            </a:prstGeom>
            <a:noFill/>
            <a:ln>
              <a:noFill/>
            </a:ln>
          </p:spPr>
        </p:pic>
        <p:sp>
          <p:nvSpPr>
            <p:cNvPr id="221" name="Google Shape;221;p21"/>
            <p:cNvSpPr/>
            <p:nvPr/>
          </p:nvSpPr>
          <p:spPr>
            <a:xfrm>
              <a:off x="4605338" y="1328738"/>
              <a:ext cx="457200" cy="533400"/>
            </a:xfrm>
            <a:prstGeom prst="rect">
              <a:avLst/>
            </a:prstGeom>
            <a:solidFill>
              <a:schemeClr val="lt1"/>
            </a:solidFill>
            <a:ln>
              <a:noFill/>
            </a:ln>
          </p:spPr>
          <p:txBody>
            <a:bodyPr spcFirstLastPara="1" wrap="square" lIns="91425" tIns="45700" rIns="91425" bIns="45700" anchor="ctr" anchorCtr="0">
              <a:noAutofit/>
            </a:bodyPr>
            <a:lstStyle/>
            <a:p>
              <a:pPr>
                <a:buClr>
                  <a:srgbClr val="000000"/>
                </a:buClr>
                <a:buSzPts val="1800"/>
              </a:pPr>
              <a:endParaRPr>
                <a:solidFill>
                  <a:schemeClr val="dk1"/>
                </a:solidFill>
                <a:latin typeface="Arial"/>
                <a:ea typeface="Arial"/>
                <a:cs typeface="Arial"/>
                <a:sym typeface="Arial"/>
              </a:endParaRPr>
            </a:p>
          </p:txBody>
        </p:sp>
        <p:cxnSp>
          <p:nvCxnSpPr>
            <p:cNvPr id="223" name="Google Shape;223;p21"/>
            <p:cNvCxnSpPr/>
            <p:nvPr/>
          </p:nvCxnSpPr>
          <p:spPr>
            <a:xfrm>
              <a:off x="3496119" y="2057401"/>
              <a:ext cx="0" cy="3472543"/>
            </a:xfrm>
            <a:prstGeom prst="straightConnector1">
              <a:avLst/>
            </a:prstGeom>
            <a:noFill/>
            <a:ln w="38100" cap="flat" cmpd="sng">
              <a:solidFill>
                <a:srgbClr val="FF0000"/>
              </a:solidFill>
              <a:prstDash val="dash"/>
              <a:round/>
              <a:headEnd type="none" w="sm" len="sm"/>
              <a:tailEnd type="none" w="sm" len="sm"/>
            </a:ln>
          </p:spPr>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3" name="Group 2">
            <a:extLst>
              <a:ext uri="{FF2B5EF4-FFF2-40B4-BE49-F238E27FC236}">
                <a16:creationId xmlns:a16="http://schemas.microsoft.com/office/drawing/2014/main" id="{65628203-2A0D-079D-E5FE-4B20A7976691}"/>
              </a:ext>
            </a:extLst>
          </p:cNvPr>
          <p:cNvGrpSpPr/>
          <p:nvPr/>
        </p:nvGrpSpPr>
        <p:grpSpPr>
          <a:xfrm>
            <a:off x="3260725" y="813382"/>
            <a:ext cx="7155673" cy="5676900"/>
            <a:chOff x="3260725" y="813382"/>
            <a:chExt cx="7155673" cy="5676900"/>
          </a:xfrm>
        </p:grpSpPr>
        <p:grpSp>
          <p:nvGrpSpPr>
            <p:cNvPr id="229" name="Google Shape;229;p22"/>
            <p:cNvGrpSpPr/>
            <p:nvPr/>
          </p:nvGrpSpPr>
          <p:grpSpPr>
            <a:xfrm>
              <a:off x="3260725" y="813382"/>
              <a:ext cx="5676900" cy="5676900"/>
              <a:chOff x="1736725" y="758952"/>
              <a:chExt cx="5676900" cy="5676900"/>
            </a:xfrm>
          </p:grpSpPr>
          <p:pic>
            <p:nvPicPr>
              <p:cNvPr id="230" name="Google Shape;230;p22" descr="03 - binding pin (front view)"/>
              <p:cNvPicPr preferRelativeResize="0"/>
              <p:nvPr/>
            </p:nvPicPr>
            <p:blipFill rotWithShape="1">
              <a:blip r:embed="rId3">
                <a:alphaModFix/>
              </a:blip>
              <a:srcRect/>
              <a:stretch/>
            </p:blipFill>
            <p:spPr>
              <a:xfrm>
                <a:off x="1736725" y="758952"/>
                <a:ext cx="5676900" cy="5676900"/>
              </a:xfrm>
              <a:prstGeom prst="rect">
                <a:avLst/>
              </a:prstGeom>
              <a:noFill/>
              <a:ln>
                <a:noFill/>
              </a:ln>
            </p:spPr>
          </p:pic>
          <p:sp>
            <p:nvSpPr>
              <p:cNvPr id="231" name="Google Shape;231;p22"/>
              <p:cNvSpPr/>
              <p:nvPr/>
            </p:nvSpPr>
            <p:spPr>
              <a:xfrm>
                <a:off x="1828800" y="914400"/>
                <a:ext cx="533400" cy="762000"/>
              </a:xfrm>
              <a:prstGeom prst="rect">
                <a:avLst/>
              </a:prstGeom>
              <a:solidFill>
                <a:schemeClr val="lt1"/>
              </a:solidFill>
              <a:ln>
                <a:noFill/>
              </a:ln>
            </p:spPr>
            <p:txBody>
              <a:bodyPr spcFirstLastPara="1" wrap="square" lIns="91425" tIns="45700" rIns="91425" bIns="45700" anchor="ctr" anchorCtr="0">
                <a:noAutofit/>
              </a:bodyPr>
              <a:lstStyle/>
              <a:p>
                <a:pPr>
                  <a:buClr>
                    <a:srgbClr val="000000"/>
                  </a:buClr>
                  <a:buSzPts val="1800"/>
                </a:pPr>
                <a:endParaRPr>
                  <a:solidFill>
                    <a:schemeClr val="dk1"/>
                  </a:solidFill>
                  <a:latin typeface="Arial"/>
                  <a:ea typeface="Arial"/>
                  <a:cs typeface="Arial"/>
                  <a:sym typeface="Arial"/>
                </a:endParaRPr>
              </a:p>
            </p:txBody>
          </p:sp>
        </p:grpSp>
        <p:pic>
          <p:nvPicPr>
            <p:cNvPr id="232" name="Google Shape;232;p22" descr="03 - binding pin (front view)"/>
            <p:cNvPicPr preferRelativeResize="0"/>
            <p:nvPr/>
          </p:nvPicPr>
          <p:blipFill rotWithShape="1">
            <a:blip r:embed="rId3">
              <a:alphaModFix/>
              <a:extLst>
                <a:ext uri="{28A0092B-C50C-407E-A947-70E740481C1C}">
                  <a14:useLocalDpi xmlns:a14="http://schemas.microsoft.com/office/drawing/2010/main"/>
                </a:ext>
              </a:extLst>
            </a:blip>
            <a:srcRect l="38886" t="28383" r="39741" b="50243"/>
            <a:stretch/>
          </p:blipFill>
          <p:spPr>
            <a:xfrm>
              <a:off x="7643001" y="1143001"/>
              <a:ext cx="2773397" cy="2773397"/>
            </a:xfrm>
            <a:prstGeom prst="ellipse">
              <a:avLst/>
            </a:prstGeom>
            <a:noFill/>
            <a:ln>
              <a:noFill/>
            </a:ln>
            <a:effectLst>
              <a:outerShdw blurRad="76200" dist="38100" dir="8100000" sx="102000" sy="102000" algn="tr" rotWithShape="0">
                <a:srgbClr val="000000">
                  <a:alpha val="40000"/>
                </a:srgbClr>
              </a:outerShdw>
            </a:effectLst>
          </p:spPr>
        </p:pic>
      </p:grpSp>
      <p:sp>
        <p:nvSpPr>
          <p:cNvPr id="233" name="Google Shape;233;p22"/>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Shear Line Interaction</a:t>
            </a:r>
            <a:endParaRPr dirty="0">
              <a:latin typeface="PT Sans"/>
              <a:ea typeface="PT Sans"/>
              <a:cs typeface="PT Sans"/>
              <a:sym typeface="PT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2" name="Google Shape;242;p23"/>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3600"/>
            </a:pPr>
            <a:r>
              <a:rPr lang="en-US" sz="4800" dirty="0">
                <a:latin typeface="PT Sans"/>
                <a:ea typeface="PT Sans"/>
                <a:cs typeface="PT Sans"/>
                <a:sym typeface="PT Sans"/>
              </a:rPr>
              <a:t>Setting a Binding Pin</a:t>
            </a:r>
            <a:endParaRPr dirty="0">
              <a:latin typeface="PT Sans"/>
              <a:ea typeface="PT Sans"/>
              <a:cs typeface="PT Sans"/>
              <a:sym typeface="PT Sans"/>
            </a:endParaRPr>
          </a:p>
        </p:txBody>
      </p:sp>
      <p:grpSp>
        <p:nvGrpSpPr>
          <p:cNvPr id="2" name="Group 1">
            <a:extLst>
              <a:ext uri="{FF2B5EF4-FFF2-40B4-BE49-F238E27FC236}">
                <a16:creationId xmlns:a16="http://schemas.microsoft.com/office/drawing/2014/main" id="{3D196B09-62F4-2CD6-522A-ADCE72DC10A6}"/>
              </a:ext>
            </a:extLst>
          </p:cNvPr>
          <p:cNvGrpSpPr/>
          <p:nvPr/>
        </p:nvGrpSpPr>
        <p:grpSpPr>
          <a:xfrm>
            <a:off x="3260725" y="813382"/>
            <a:ext cx="7155674" cy="5676900"/>
            <a:chOff x="3260725" y="813382"/>
            <a:chExt cx="7155674" cy="5676900"/>
          </a:xfrm>
        </p:grpSpPr>
        <p:grpSp>
          <p:nvGrpSpPr>
            <p:cNvPr id="239" name="Google Shape;239;p23"/>
            <p:cNvGrpSpPr/>
            <p:nvPr/>
          </p:nvGrpSpPr>
          <p:grpSpPr>
            <a:xfrm>
              <a:off x="3260725" y="813382"/>
              <a:ext cx="5676900" cy="5676900"/>
              <a:chOff x="1736725" y="419100"/>
              <a:chExt cx="5676900" cy="5676900"/>
            </a:xfrm>
          </p:grpSpPr>
          <p:pic>
            <p:nvPicPr>
              <p:cNvPr id="240" name="Google Shape;240;p23" descr="15 - setting a pin (front view)"/>
              <p:cNvPicPr preferRelativeResize="0"/>
              <p:nvPr/>
            </p:nvPicPr>
            <p:blipFill rotWithShape="1">
              <a:blip r:embed="rId3">
                <a:alphaModFix/>
              </a:blip>
              <a:srcRect/>
              <a:stretch/>
            </p:blipFill>
            <p:spPr>
              <a:xfrm>
                <a:off x="1736725" y="419100"/>
                <a:ext cx="5676900" cy="5676900"/>
              </a:xfrm>
              <a:prstGeom prst="rect">
                <a:avLst/>
              </a:prstGeom>
              <a:noFill/>
              <a:ln>
                <a:noFill/>
              </a:ln>
            </p:spPr>
          </p:pic>
          <p:sp>
            <p:nvSpPr>
              <p:cNvPr id="241" name="Google Shape;241;p23"/>
              <p:cNvSpPr/>
              <p:nvPr/>
            </p:nvSpPr>
            <p:spPr>
              <a:xfrm>
                <a:off x="1828800" y="533400"/>
                <a:ext cx="533400" cy="609600"/>
              </a:xfrm>
              <a:prstGeom prst="rect">
                <a:avLst/>
              </a:prstGeom>
              <a:solidFill>
                <a:schemeClr val="lt1"/>
              </a:solidFill>
              <a:ln>
                <a:noFill/>
              </a:ln>
            </p:spPr>
            <p:txBody>
              <a:bodyPr spcFirstLastPara="1" wrap="square" lIns="91425" tIns="45700" rIns="91425" bIns="45700" anchor="ctr" anchorCtr="0">
                <a:noAutofit/>
              </a:bodyPr>
              <a:lstStyle/>
              <a:p>
                <a:pPr>
                  <a:buClr>
                    <a:srgbClr val="000000"/>
                  </a:buClr>
                  <a:buSzPts val="1800"/>
                </a:pPr>
                <a:endParaRPr>
                  <a:solidFill>
                    <a:schemeClr val="dk1"/>
                  </a:solidFill>
                  <a:latin typeface="Arial"/>
                  <a:ea typeface="Arial"/>
                  <a:cs typeface="Arial"/>
                  <a:sym typeface="Arial"/>
                </a:endParaRPr>
              </a:p>
            </p:txBody>
          </p:sp>
        </p:grpSp>
        <p:pic>
          <p:nvPicPr>
            <p:cNvPr id="243" name="Google Shape;243;p23" descr="15 - setting a pin (front view)"/>
            <p:cNvPicPr preferRelativeResize="0"/>
            <p:nvPr/>
          </p:nvPicPr>
          <p:blipFill rotWithShape="1">
            <a:blip r:embed="rId3">
              <a:alphaModFix/>
              <a:extLst>
                <a:ext uri="{28A0092B-C50C-407E-A947-70E740481C1C}">
                  <a14:useLocalDpi xmlns:a14="http://schemas.microsoft.com/office/drawing/2010/main"/>
                </a:ext>
              </a:extLst>
            </a:blip>
            <a:srcRect l="37009" t="28617" r="38390" b="46784"/>
            <a:stretch/>
          </p:blipFill>
          <p:spPr>
            <a:xfrm>
              <a:off x="7643002" y="1145397"/>
              <a:ext cx="2773397" cy="2773397"/>
            </a:xfrm>
            <a:prstGeom prst="ellipse">
              <a:avLst/>
            </a:prstGeom>
            <a:noFill/>
            <a:ln>
              <a:noFill/>
            </a:ln>
            <a:effectLst>
              <a:outerShdw blurRad="76200" dist="38100" dir="8100000" sx="102000" sy="102000" algn="tr" rotWithShape="0">
                <a:srgbClr val="000000">
                  <a:alpha val="40000"/>
                </a:srgbClr>
              </a:outerShdw>
            </a:effec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25"/>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Setting Multiple Pins</a:t>
            </a:r>
            <a:endParaRPr dirty="0">
              <a:latin typeface="PT Sans"/>
              <a:ea typeface="PT Sans"/>
              <a:cs typeface="PT Sans"/>
              <a:sym typeface="PT Sans"/>
            </a:endParaRPr>
          </a:p>
        </p:txBody>
      </p:sp>
      <p:grpSp>
        <p:nvGrpSpPr>
          <p:cNvPr id="2" name="Group 1">
            <a:extLst>
              <a:ext uri="{FF2B5EF4-FFF2-40B4-BE49-F238E27FC236}">
                <a16:creationId xmlns:a16="http://schemas.microsoft.com/office/drawing/2014/main" id="{84D52B98-4C6F-A49B-9122-85EAEC4C0090}"/>
              </a:ext>
            </a:extLst>
          </p:cNvPr>
          <p:cNvGrpSpPr/>
          <p:nvPr/>
        </p:nvGrpSpPr>
        <p:grpSpPr>
          <a:xfrm>
            <a:off x="1524000" y="871538"/>
            <a:ext cx="9144000" cy="5486400"/>
            <a:chOff x="1524000" y="871538"/>
            <a:chExt cx="9144000" cy="5486400"/>
          </a:xfrm>
        </p:grpSpPr>
        <p:pic>
          <p:nvPicPr>
            <p:cNvPr id="249" name="Google Shape;249;p25"/>
            <p:cNvPicPr preferRelativeResize="0"/>
            <p:nvPr/>
          </p:nvPicPr>
          <p:blipFill rotWithShape="1">
            <a:blip r:embed="rId3">
              <a:alphaModFix/>
            </a:blip>
            <a:srcRect/>
            <a:stretch/>
          </p:blipFill>
          <p:spPr>
            <a:xfrm>
              <a:off x="1524000" y="871538"/>
              <a:ext cx="9144000" cy="5486400"/>
            </a:xfrm>
            <a:prstGeom prst="rect">
              <a:avLst/>
            </a:prstGeom>
            <a:noFill/>
            <a:ln>
              <a:noFill/>
            </a:ln>
          </p:spPr>
        </p:pic>
        <p:sp>
          <p:nvSpPr>
            <p:cNvPr id="251" name="Google Shape;251;p25"/>
            <p:cNvSpPr/>
            <p:nvPr/>
          </p:nvSpPr>
          <p:spPr>
            <a:xfrm>
              <a:off x="1600200" y="871538"/>
              <a:ext cx="381000" cy="576262"/>
            </a:xfrm>
            <a:prstGeom prst="rect">
              <a:avLst/>
            </a:prstGeom>
            <a:solidFill>
              <a:schemeClr val="lt1"/>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8" name="Google Shape;258;p26"/>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Avoid Over-Lifting</a:t>
            </a:r>
            <a:endParaRPr dirty="0">
              <a:latin typeface="PT Sans"/>
              <a:ea typeface="PT Sans"/>
              <a:cs typeface="PT Sans"/>
              <a:sym typeface="PT Sans"/>
            </a:endParaRPr>
          </a:p>
        </p:txBody>
      </p:sp>
      <p:grpSp>
        <p:nvGrpSpPr>
          <p:cNvPr id="2" name="Group 1">
            <a:extLst>
              <a:ext uri="{FF2B5EF4-FFF2-40B4-BE49-F238E27FC236}">
                <a16:creationId xmlns:a16="http://schemas.microsoft.com/office/drawing/2014/main" id="{11EFB5FD-CF78-BC32-F6DC-01C259579E7F}"/>
              </a:ext>
            </a:extLst>
          </p:cNvPr>
          <p:cNvGrpSpPr/>
          <p:nvPr/>
        </p:nvGrpSpPr>
        <p:grpSpPr>
          <a:xfrm>
            <a:off x="1524000" y="871538"/>
            <a:ext cx="8795794" cy="5365976"/>
            <a:chOff x="1524000" y="871538"/>
            <a:chExt cx="8795794" cy="5365976"/>
          </a:xfrm>
        </p:grpSpPr>
        <p:pic>
          <p:nvPicPr>
            <p:cNvPr id="257" name="Google Shape;257;p26"/>
            <p:cNvPicPr preferRelativeResize="0"/>
            <p:nvPr/>
          </p:nvPicPr>
          <p:blipFill rotWithShape="1">
            <a:blip r:embed="rId3">
              <a:alphaModFix/>
              <a:extLst>
                <a:ext uri="{28A0092B-C50C-407E-A947-70E740481C1C}">
                  <a14:useLocalDpi xmlns:a14="http://schemas.microsoft.com/office/drawing/2010/main"/>
                </a:ext>
              </a:extLst>
            </a:blip>
            <a:srcRect l="29658" r="10925" b="19845"/>
            <a:stretch/>
          </p:blipFill>
          <p:spPr>
            <a:xfrm>
              <a:off x="1524000" y="871538"/>
              <a:ext cx="6629400" cy="5365976"/>
            </a:xfrm>
            <a:prstGeom prst="rect">
              <a:avLst/>
            </a:prstGeom>
            <a:noFill/>
            <a:ln>
              <a:noFill/>
            </a:ln>
          </p:spPr>
        </p:pic>
        <p:sp>
          <p:nvSpPr>
            <p:cNvPr id="259" name="Google Shape;259;p26"/>
            <p:cNvSpPr/>
            <p:nvPr/>
          </p:nvSpPr>
          <p:spPr>
            <a:xfrm>
              <a:off x="1600200" y="871538"/>
              <a:ext cx="381000" cy="576262"/>
            </a:xfrm>
            <a:prstGeom prst="rect">
              <a:avLst/>
            </a:prstGeom>
            <a:solidFill>
              <a:schemeClr val="lt1"/>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grpSp>
          <p:nvGrpSpPr>
            <p:cNvPr id="260" name="Google Shape;260;p26"/>
            <p:cNvGrpSpPr/>
            <p:nvPr/>
          </p:nvGrpSpPr>
          <p:grpSpPr>
            <a:xfrm>
              <a:off x="6601309" y="1062695"/>
              <a:ext cx="3718485" cy="4745603"/>
              <a:chOff x="5077308" y="1062694"/>
              <a:chExt cx="3718485" cy="4745603"/>
            </a:xfrm>
          </p:grpSpPr>
          <p:cxnSp>
            <p:nvCxnSpPr>
              <p:cNvPr id="261" name="Google Shape;261;p26"/>
              <p:cNvCxnSpPr/>
              <p:nvPr/>
            </p:nvCxnSpPr>
            <p:spPr>
              <a:xfrm rot="10800000">
                <a:off x="5234883" y="4620302"/>
                <a:ext cx="1676982" cy="1161254"/>
              </a:xfrm>
              <a:prstGeom prst="straightConnector1">
                <a:avLst/>
              </a:prstGeom>
              <a:noFill/>
              <a:ln w="50800" cap="flat" cmpd="sng">
                <a:solidFill>
                  <a:srgbClr val="7F7F7F">
                    <a:alpha val="88627"/>
                  </a:srgbClr>
                </a:solidFill>
                <a:prstDash val="solid"/>
                <a:round/>
                <a:headEnd type="none" w="sm" len="sm"/>
                <a:tailEnd type="none" w="sm" len="sm"/>
              </a:ln>
            </p:spPr>
          </p:cxnSp>
          <p:cxnSp>
            <p:nvCxnSpPr>
              <p:cNvPr id="262" name="Google Shape;262;p26"/>
              <p:cNvCxnSpPr/>
              <p:nvPr/>
            </p:nvCxnSpPr>
            <p:spPr>
              <a:xfrm rot="10800000">
                <a:off x="6239774" y="4572000"/>
                <a:ext cx="2131121" cy="1182814"/>
              </a:xfrm>
              <a:prstGeom prst="straightConnector1">
                <a:avLst/>
              </a:prstGeom>
              <a:noFill/>
              <a:ln w="50800" cap="flat" cmpd="sng">
                <a:solidFill>
                  <a:srgbClr val="7F7F7F">
                    <a:alpha val="88627"/>
                  </a:srgbClr>
                </a:solidFill>
                <a:prstDash val="solid"/>
                <a:round/>
                <a:headEnd type="none" w="sm" len="sm"/>
                <a:tailEnd type="none" w="sm" len="sm"/>
              </a:ln>
            </p:spPr>
          </p:cxnSp>
          <p:cxnSp>
            <p:nvCxnSpPr>
              <p:cNvPr id="263" name="Google Shape;263;p26"/>
              <p:cNvCxnSpPr/>
              <p:nvPr/>
            </p:nvCxnSpPr>
            <p:spPr>
              <a:xfrm flipH="1">
                <a:off x="6239774" y="1103186"/>
                <a:ext cx="2026487" cy="617550"/>
              </a:xfrm>
              <a:prstGeom prst="straightConnector1">
                <a:avLst/>
              </a:prstGeom>
              <a:noFill/>
              <a:ln w="50800" cap="flat" cmpd="sng">
                <a:solidFill>
                  <a:srgbClr val="7F7F7F">
                    <a:alpha val="88627"/>
                  </a:srgbClr>
                </a:solidFill>
                <a:prstDash val="solid"/>
                <a:round/>
                <a:headEnd type="none" w="sm" len="sm"/>
                <a:tailEnd type="none" w="sm" len="sm"/>
              </a:ln>
            </p:spPr>
          </p:cxnSp>
          <p:cxnSp>
            <p:nvCxnSpPr>
              <p:cNvPr id="264" name="Google Shape;264;p26"/>
              <p:cNvCxnSpPr/>
              <p:nvPr/>
            </p:nvCxnSpPr>
            <p:spPr>
              <a:xfrm flipH="1">
                <a:off x="5234883" y="1062694"/>
                <a:ext cx="1891256" cy="618138"/>
              </a:xfrm>
              <a:prstGeom prst="straightConnector1">
                <a:avLst/>
              </a:prstGeom>
              <a:noFill/>
              <a:ln w="50800" cap="flat" cmpd="sng">
                <a:solidFill>
                  <a:srgbClr val="7F7F7F">
                    <a:alpha val="88627"/>
                  </a:srgbClr>
                </a:solidFill>
                <a:prstDash val="solid"/>
                <a:round/>
                <a:headEnd type="none" w="sm" len="sm"/>
                <a:tailEnd type="none" w="sm" len="sm"/>
              </a:ln>
            </p:spPr>
          </p:cxnSp>
          <p:sp>
            <p:nvSpPr>
              <p:cNvPr id="265" name="Google Shape;265;p26"/>
              <p:cNvSpPr/>
              <p:nvPr/>
            </p:nvSpPr>
            <p:spPr>
              <a:xfrm>
                <a:off x="5077308" y="1680832"/>
                <a:ext cx="1224685" cy="2939470"/>
              </a:xfrm>
              <a:prstGeom prst="roundRect">
                <a:avLst>
                  <a:gd name="adj" fmla="val 16667"/>
                </a:avLst>
              </a:prstGeom>
              <a:noFill/>
              <a:ln w="50800" cap="flat" cmpd="sng">
                <a:solidFill>
                  <a:srgbClr val="7F7F7F">
                    <a:alpha val="88627"/>
                  </a:srgb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pic>
            <p:nvPicPr>
              <p:cNvPr id="266" name="Google Shape;266;p26"/>
              <p:cNvPicPr preferRelativeResize="0"/>
              <p:nvPr/>
            </p:nvPicPr>
            <p:blipFill rotWithShape="1">
              <a:blip r:embed="rId3">
                <a:alphaModFix/>
                <a:extLst>
                  <a:ext uri="{28A0092B-C50C-407E-A947-70E740481C1C}">
                    <a14:useLocalDpi xmlns:a14="http://schemas.microsoft.com/office/drawing/2010/main"/>
                  </a:ext>
                </a:extLst>
              </a:blip>
              <a:srcRect l="75600" t="12085" r="13340" b="43770"/>
              <a:stretch/>
            </p:blipFill>
            <p:spPr>
              <a:xfrm>
                <a:off x="6831527" y="1103186"/>
                <a:ext cx="1964266" cy="4705111"/>
              </a:xfrm>
              <a:prstGeom prst="roundRect">
                <a:avLst>
                  <a:gd name="adj" fmla="val 16667"/>
                </a:avLst>
              </a:prstGeom>
              <a:noFill/>
              <a:ln w="76200" cap="flat" cmpd="sng">
                <a:solidFill>
                  <a:schemeClr val="dk1"/>
                </a:solidFill>
                <a:prstDash val="solid"/>
                <a:round/>
                <a:headEnd type="none" w="sm" len="sm"/>
                <a:tailEnd type="none" w="sm" len="sm"/>
              </a:ln>
            </p:spPr>
          </p:pic>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7"/>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Two Tools Required</a:t>
            </a:r>
            <a:endParaRPr sz="4800" dirty="0">
              <a:latin typeface="PT Sans"/>
              <a:ea typeface="PT Sans"/>
              <a:cs typeface="PT Sans"/>
              <a:sym typeface="PT Sans"/>
            </a:endParaRPr>
          </a:p>
        </p:txBody>
      </p:sp>
      <p:pic>
        <p:nvPicPr>
          <p:cNvPr id="273" name="Google Shape;273;p2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24000" y="914399"/>
            <a:ext cx="9182490" cy="59436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Turning Tool</a:t>
            </a:r>
            <a:endParaRPr dirty="0">
              <a:latin typeface="PT Sans"/>
              <a:ea typeface="PT Sans"/>
              <a:cs typeface="PT Sans"/>
              <a:sym typeface="PT Sans"/>
            </a:endParaRPr>
          </a:p>
        </p:txBody>
      </p:sp>
      <p:grpSp>
        <p:nvGrpSpPr>
          <p:cNvPr id="2" name="Group 1">
            <a:extLst>
              <a:ext uri="{FF2B5EF4-FFF2-40B4-BE49-F238E27FC236}">
                <a16:creationId xmlns:a16="http://schemas.microsoft.com/office/drawing/2014/main" id="{6C11BF3A-C895-90E7-DE87-D08EC2F5A753}"/>
              </a:ext>
            </a:extLst>
          </p:cNvPr>
          <p:cNvGrpSpPr/>
          <p:nvPr/>
        </p:nvGrpSpPr>
        <p:grpSpPr>
          <a:xfrm>
            <a:off x="1524001" y="914400"/>
            <a:ext cx="9145019" cy="5943600"/>
            <a:chOff x="1524001" y="914400"/>
            <a:chExt cx="9145019" cy="5943600"/>
          </a:xfrm>
        </p:grpSpPr>
        <p:pic>
          <p:nvPicPr>
            <p:cNvPr id="280" name="Google Shape;280;p1" descr="A picture containing wrench, tool&#10;&#10;Description automatically generated"/>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24001" y="914400"/>
              <a:ext cx="9145019" cy="5943600"/>
            </a:xfrm>
            <a:prstGeom prst="rect">
              <a:avLst/>
            </a:prstGeom>
            <a:noFill/>
            <a:ln>
              <a:noFill/>
            </a:ln>
          </p:spPr>
        </p:pic>
        <p:sp>
          <p:nvSpPr>
            <p:cNvPr id="281" name="Google Shape;281;p1"/>
            <p:cNvSpPr txBox="1"/>
            <p:nvPr/>
          </p:nvSpPr>
          <p:spPr>
            <a:xfrm>
              <a:off x="7887332" y="4640891"/>
              <a:ext cx="1545755" cy="830956"/>
            </a:xfrm>
            <a:prstGeom prst="rect">
              <a:avLst/>
            </a:prstGeom>
            <a:noFill/>
            <a:ln>
              <a:noFill/>
            </a:ln>
          </p:spPr>
          <p:txBody>
            <a:bodyPr spcFirstLastPara="1" wrap="square" lIns="91425" tIns="45700" rIns="91425" bIns="45700" anchor="t" anchorCtr="0">
              <a:spAutoFit/>
            </a:bodyPr>
            <a:lstStyle/>
            <a:p>
              <a:pPr algn="ctr">
                <a:buClr>
                  <a:srgbClr val="000000"/>
                </a:buClr>
                <a:buSzPts val="2400"/>
              </a:pPr>
              <a:r>
                <a:rPr lang="en-US" sz="2400" b="1" dirty="0">
                  <a:solidFill>
                    <a:srgbClr val="262626"/>
                  </a:solidFill>
                  <a:latin typeface="PT Sans"/>
                  <a:ea typeface="PT Sans"/>
                  <a:cs typeface="PT Sans"/>
                  <a:sym typeface="PT Sans"/>
                </a:rPr>
                <a:t>Bottom</a:t>
              </a:r>
              <a:endParaRPr sz="1400" dirty="0">
                <a:solidFill>
                  <a:srgbClr val="000000"/>
                </a:solidFill>
                <a:latin typeface="PT Sans"/>
                <a:ea typeface="PT Sans"/>
                <a:cs typeface="PT Sans"/>
                <a:sym typeface="PT Sans"/>
              </a:endParaRPr>
            </a:p>
            <a:p>
              <a:pPr algn="ctr">
                <a:buClr>
                  <a:srgbClr val="000000"/>
                </a:buClr>
                <a:buSzPts val="2400"/>
              </a:pPr>
              <a:r>
                <a:rPr lang="en-US" sz="2400" b="1" dirty="0">
                  <a:solidFill>
                    <a:srgbClr val="7F7F7F"/>
                  </a:solidFill>
                  <a:latin typeface="PT Sans"/>
                  <a:ea typeface="PT Sans"/>
                  <a:cs typeface="PT Sans"/>
                  <a:sym typeface="PT Sans"/>
                </a:rPr>
                <a:t>(Edge)</a:t>
              </a:r>
              <a:endParaRPr sz="2400" b="1" dirty="0">
                <a:solidFill>
                  <a:srgbClr val="7F7F7F"/>
                </a:solidFill>
                <a:latin typeface="PT Sans"/>
                <a:ea typeface="PT Sans"/>
                <a:cs typeface="PT Sans"/>
                <a:sym typeface="PT Sans"/>
              </a:endParaRPr>
            </a:p>
          </p:txBody>
        </p:sp>
        <p:cxnSp>
          <p:nvCxnSpPr>
            <p:cNvPr id="282" name="Google Shape;282;p1"/>
            <p:cNvCxnSpPr>
              <a:endCxn id="283" idx="0"/>
            </p:cNvCxnSpPr>
            <p:nvPr/>
          </p:nvCxnSpPr>
          <p:spPr>
            <a:xfrm>
              <a:off x="3632789" y="4291991"/>
              <a:ext cx="0" cy="348900"/>
            </a:xfrm>
            <a:prstGeom prst="straightConnector1">
              <a:avLst/>
            </a:prstGeom>
            <a:noFill/>
            <a:ln w="38100" cap="flat" cmpd="sng">
              <a:solidFill>
                <a:schemeClr val="dk1"/>
              </a:solidFill>
              <a:prstDash val="solid"/>
              <a:round/>
              <a:headEnd type="triangle" w="med" len="med"/>
              <a:tailEnd type="none" w="sm" len="sm"/>
            </a:ln>
          </p:spPr>
        </p:cxnSp>
        <p:sp>
          <p:nvSpPr>
            <p:cNvPr id="283" name="Google Shape;283;p1"/>
            <p:cNvSpPr txBox="1"/>
            <p:nvPr/>
          </p:nvSpPr>
          <p:spPr>
            <a:xfrm>
              <a:off x="2859912" y="4640891"/>
              <a:ext cx="1545755" cy="830956"/>
            </a:xfrm>
            <a:prstGeom prst="rect">
              <a:avLst/>
            </a:prstGeom>
            <a:noFill/>
            <a:ln>
              <a:noFill/>
            </a:ln>
          </p:spPr>
          <p:txBody>
            <a:bodyPr spcFirstLastPara="1" wrap="square" lIns="91425" tIns="45700" rIns="91425" bIns="45700" anchor="t" anchorCtr="0">
              <a:spAutoFit/>
            </a:bodyPr>
            <a:lstStyle/>
            <a:p>
              <a:pPr algn="ctr">
                <a:buClr>
                  <a:srgbClr val="000000"/>
                </a:buClr>
                <a:buSzPts val="2400"/>
              </a:pPr>
              <a:r>
                <a:rPr lang="en-US" sz="2400" b="1">
                  <a:solidFill>
                    <a:srgbClr val="262626"/>
                  </a:solidFill>
                  <a:latin typeface="PT Sans"/>
                  <a:ea typeface="PT Sans"/>
                  <a:cs typeface="PT Sans"/>
                  <a:sym typeface="PT Sans"/>
                </a:rPr>
                <a:t>Top</a:t>
              </a:r>
              <a:endParaRPr sz="1400">
                <a:solidFill>
                  <a:srgbClr val="000000"/>
                </a:solidFill>
                <a:latin typeface="PT Sans"/>
                <a:ea typeface="PT Sans"/>
                <a:cs typeface="PT Sans"/>
                <a:sym typeface="PT Sans"/>
              </a:endParaRPr>
            </a:p>
            <a:p>
              <a:pPr algn="ctr">
                <a:buClr>
                  <a:srgbClr val="000000"/>
                </a:buClr>
                <a:buSzPts val="2400"/>
              </a:pPr>
              <a:r>
                <a:rPr lang="en-US" sz="2400" b="1">
                  <a:solidFill>
                    <a:srgbClr val="7F7F7F"/>
                  </a:solidFill>
                  <a:latin typeface="PT Sans"/>
                  <a:ea typeface="PT Sans"/>
                  <a:cs typeface="PT Sans"/>
                  <a:sym typeface="PT Sans"/>
                </a:rPr>
                <a:t>(Center)</a:t>
              </a:r>
              <a:endParaRPr sz="2400" b="1">
                <a:solidFill>
                  <a:srgbClr val="7F7F7F"/>
                </a:solidFill>
                <a:latin typeface="PT Sans"/>
                <a:ea typeface="PT Sans"/>
                <a:cs typeface="PT Sans"/>
                <a:sym typeface="PT Sans"/>
              </a:endParaRPr>
            </a:p>
          </p:txBody>
        </p:sp>
        <p:cxnSp>
          <p:nvCxnSpPr>
            <p:cNvPr id="284" name="Google Shape;284;p1"/>
            <p:cNvCxnSpPr/>
            <p:nvPr/>
          </p:nvCxnSpPr>
          <p:spPr>
            <a:xfrm>
              <a:off x="8660208" y="4291975"/>
              <a:ext cx="0" cy="348917"/>
            </a:xfrm>
            <a:prstGeom prst="straightConnector1">
              <a:avLst/>
            </a:prstGeom>
            <a:noFill/>
            <a:ln w="38100" cap="flat" cmpd="sng">
              <a:solidFill>
                <a:schemeClr val="dk1"/>
              </a:solidFill>
              <a:prstDash val="solid"/>
              <a:round/>
              <a:headEnd type="triangle" w="med" len="med"/>
              <a:tailEnd type="none" w="sm" len="sm"/>
            </a:ln>
          </p:spPr>
        </p:cxn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3" name="Google Shape;293;p111"/>
          <p:cNvSpPr txBox="1">
            <a:spLocks noGrp="1"/>
          </p:cNvSpPr>
          <p:nvPr>
            <p:ph type="title"/>
          </p:nvPr>
        </p:nvSpPr>
        <p:spPr>
          <a:xfrm>
            <a:off x="2133600" y="160677"/>
            <a:ext cx="790590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Bottom</a:t>
            </a:r>
            <a:r>
              <a:rPr lang="en-US" sz="4800" dirty="0">
                <a:solidFill>
                  <a:srgbClr val="7F7F7F"/>
                </a:solidFill>
                <a:latin typeface="PT Sans"/>
                <a:ea typeface="PT Sans"/>
                <a:cs typeface="PT Sans"/>
                <a:sym typeface="PT Sans"/>
              </a:rPr>
              <a:t>/Edge</a:t>
            </a:r>
            <a:endParaRPr sz="4800" dirty="0">
              <a:solidFill>
                <a:srgbClr val="7F7F7F"/>
              </a:solidFill>
              <a:latin typeface="PT Sans"/>
              <a:ea typeface="PT Sans"/>
              <a:cs typeface="PT Sans"/>
              <a:sym typeface="PT Sans"/>
            </a:endParaRPr>
          </a:p>
        </p:txBody>
      </p:sp>
      <p:grpSp>
        <p:nvGrpSpPr>
          <p:cNvPr id="4" name="Group 3">
            <a:extLst>
              <a:ext uri="{FF2B5EF4-FFF2-40B4-BE49-F238E27FC236}">
                <a16:creationId xmlns:a16="http://schemas.microsoft.com/office/drawing/2014/main" id="{6680571A-CACB-B34C-1CCB-19883C69A66D}"/>
              </a:ext>
            </a:extLst>
          </p:cNvPr>
          <p:cNvGrpSpPr/>
          <p:nvPr/>
        </p:nvGrpSpPr>
        <p:grpSpPr>
          <a:xfrm>
            <a:off x="1285665" y="992627"/>
            <a:ext cx="9519232" cy="5622606"/>
            <a:chOff x="1285665" y="992627"/>
            <a:chExt cx="9519232" cy="5622606"/>
          </a:xfrm>
        </p:grpSpPr>
        <p:grpSp>
          <p:nvGrpSpPr>
            <p:cNvPr id="290" name="Google Shape;290;p111"/>
            <p:cNvGrpSpPr/>
            <p:nvPr/>
          </p:nvGrpSpPr>
          <p:grpSpPr>
            <a:xfrm>
              <a:off x="2018349" y="1030119"/>
              <a:ext cx="8786548" cy="5585114"/>
              <a:chOff x="5186509" y="2673818"/>
              <a:chExt cx="6024013" cy="3829126"/>
            </a:xfrm>
          </p:grpSpPr>
          <p:pic>
            <p:nvPicPr>
              <p:cNvPr id="291" name="Google Shape;291;p111" descr="01 - outer view, front"/>
              <p:cNvPicPr preferRelativeResize="0"/>
              <p:nvPr/>
            </p:nvPicPr>
            <p:blipFill rotWithShape="1">
              <a:blip r:embed="rId3">
                <a:alphaModFix/>
              </a:blip>
              <a:srcRect/>
              <a:stretch/>
            </p:blipFill>
            <p:spPr>
              <a:xfrm>
                <a:off x="5186509" y="2673818"/>
                <a:ext cx="3829126" cy="3829126"/>
              </a:xfrm>
              <a:prstGeom prst="rect">
                <a:avLst/>
              </a:prstGeom>
              <a:noFill/>
              <a:ln>
                <a:noFill/>
              </a:ln>
            </p:spPr>
          </p:pic>
          <p:cxnSp>
            <p:nvCxnSpPr>
              <p:cNvPr id="292" name="Google Shape;292;p111"/>
              <p:cNvCxnSpPr/>
              <p:nvPr/>
            </p:nvCxnSpPr>
            <p:spPr>
              <a:xfrm>
                <a:off x="7077478" y="5847510"/>
                <a:ext cx="4133044" cy="0"/>
              </a:xfrm>
              <a:prstGeom prst="straightConnector1">
                <a:avLst/>
              </a:prstGeom>
              <a:noFill/>
              <a:ln w="473075" cap="flat" cmpd="sng">
                <a:solidFill>
                  <a:srgbClr val="4C7FB9"/>
                </a:solidFill>
                <a:prstDash val="solid"/>
                <a:round/>
                <a:headEnd type="none" w="sm" len="sm"/>
                <a:tailEnd type="none" w="sm" len="sm"/>
              </a:ln>
            </p:spPr>
          </p:cxnSp>
        </p:grpSp>
        <p:grpSp>
          <p:nvGrpSpPr>
            <p:cNvPr id="294" name="Google Shape;294;p111"/>
            <p:cNvGrpSpPr/>
            <p:nvPr/>
          </p:nvGrpSpPr>
          <p:grpSpPr>
            <a:xfrm>
              <a:off x="7962528" y="992627"/>
              <a:ext cx="2705473" cy="1997078"/>
              <a:chOff x="2141690" y="1007982"/>
              <a:chExt cx="3422142" cy="2526096"/>
            </a:xfrm>
          </p:grpSpPr>
          <p:pic>
            <p:nvPicPr>
              <p:cNvPr id="295" name="Google Shape;295;p111" descr="05 - pin stacks, side"/>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295144" y="1007982"/>
                <a:ext cx="3268688" cy="2526096"/>
              </a:xfrm>
              <a:prstGeom prst="rect">
                <a:avLst/>
              </a:prstGeom>
              <a:noFill/>
              <a:ln>
                <a:noFill/>
              </a:ln>
            </p:spPr>
          </p:pic>
          <p:cxnSp>
            <p:nvCxnSpPr>
              <p:cNvPr id="296" name="Google Shape;296;p111"/>
              <p:cNvCxnSpPr/>
              <p:nvPr/>
            </p:nvCxnSpPr>
            <p:spPr>
              <a:xfrm>
                <a:off x="2141690" y="3119662"/>
                <a:ext cx="1036272" cy="0"/>
              </a:xfrm>
              <a:prstGeom prst="straightConnector1">
                <a:avLst/>
              </a:prstGeom>
              <a:noFill/>
              <a:ln w="254000" cap="flat" cmpd="sng">
                <a:solidFill>
                  <a:srgbClr val="4C7FB9"/>
                </a:solidFill>
                <a:prstDash val="solid"/>
                <a:round/>
                <a:headEnd type="none" w="sm" len="sm"/>
                <a:tailEnd type="none" w="sm" len="sm"/>
              </a:ln>
            </p:spPr>
          </p:cxnSp>
        </p:grpSp>
        <p:grpSp>
          <p:nvGrpSpPr>
            <p:cNvPr id="297" name="Google Shape;297;p111"/>
            <p:cNvGrpSpPr/>
            <p:nvPr/>
          </p:nvGrpSpPr>
          <p:grpSpPr>
            <a:xfrm rot="5878496">
              <a:off x="2207420" y="3113854"/>
              <a:ext cx="1317863" cy="3161374"/>
              <a:chOff x="6476901" y="3805518"/>
              <a:chExt cx="747562" cy="1793299"/>
            </a:xfrm>
          </p:grpSpPr>
          <p:sp>
            <p:nvSpPr>
              <p:cNvPr id="298" name="Google Shape;298;p111"/>
              <p:cNvSpPr/>
              <p:nvPr/>
            </p:nvSpPr>
            <p:spPr>
              <a:xfrm>
                <a:off x="6476901" y="3805518"/>
                <a:ext cx="559462" cy="833717"/>
              </a:xfrm>
              <a:prstGeom prst="arc">
                <a:avLst>
                  <a:gd name="adj1" fmla="val 16200000"/>
                  <a:gd name="adj2" fmla="val 0"/>
                </a:avLst>
              </a:prstGeom>
              <a:noFill/>
              <a:ln w="127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dk1"/>
                  </a:solidFill>
                  <a:latin typeface="Arial"/>
                  <a:ea typeface="Arial"/>
                  <a:cs typeface="Arial"/>
                  <a:sym typeface="Arial"/>
                </a:endParaRPr>
              </a:p>
            </p:txBody>
          </p:sp>
          <p:cxnSp>
            <p:nvCxnSpPr>
              <p:cNvPr id="299" name="Google Shape;299;p111"/>
              <p:cNvCxnSpPr/>
              <p:nvPr/>
            </p:nvCxnSpPr>
            <p:spPr>
              <a:xfrm>
                <a:off x="7036363" y="4208929"/>
                <a:ext cx="0" cy="1389888"/>
              </a:xfrm>
              <a:prstGeom prst="straightConnector1">
                <a:avLst/>
              </a:prstGeom>
              <a:noFill/>
              <a:ln w="127000" cap="flat" cmpd="sng">
                <a:solidFill>
                  <a:schemeClr val="dk1"/>
                </a:solidFill>
                <a:prstDash val="solid"/>
                <a:round/>
                <a:headEnd type="none" w="sm" len="sm"/>
                <a:tailEnd type="none" w="sm" len="sm"/>
              </a:ln>
            </p:spPr>
          </p:cxnSp>
          <p:cxnSp>
            <p:nvCxnSpPr>
              <p:cNvPr id="300" name="Google Shape;300;p111"/>
              <p:cNvCxnSpPr>
                <a:stCxn id="298" idx="2"/>
              </p:cNvCxnSpPr>
              <p:nvPr/>
            </p:nvCxnSpPr>
            <p:spPr>
              <a:xfrm rot="4921552">
                <a:off x="6332008" y="4788961"/>
                <a:ext cx="1355911" cy="243232"/>
              </a:xfrm>
              <a:prstGeom prst="straightConnector1">
                <a:avLst/>
              </a:prstGeom>
              <a:noFill/>
              <a:ln w="127000" cap="flat" cmpd="sng">
                <a:solidFill>
                  <a:schemeClr val="dk1"/>
                </a:solidFill>
                <a:prstDash val="solid"/>
                <a:round/>
                <a:headEnd type="none" w="sm" len="sm"/>
                <a:tailEnd type="none" w="sm" len="sm"/>
              </a:ln>
            </p:spPr>
          </p:cxnSp>
        </p:grpSp>
        <p:sp>
          <p:nvSpPr>
            <p:cNvPr id="301" name="Google Shape;301;p111"/>
            <p:cNvSpPr txBox="1"/>
            <p:nvPr/>
          </p:nvSpPr>
          <p:spPr>
            <a:xfrm>
              <a:off x="6729348" y="5428413"/>
              <a:ext cx="2466359" cy="461624"/>
            </a:xfrm>
            <a:prstGeom prst="rect">
              <a:avLst/>
            </a:prstGeom>
            <a:noFill/>
            <a:ln>
              <a:noFill/>
            </a:ln>
          </p:spPr>
          <p:txBody>
            <a:bodyPr spcFirstLastPara="1" wrap="square" lIns="91425" tIns="45700" rIns="91425" bIns="45700" anchor="t" anchorCtr="0">
              <a:spAutoFit/>
            </a:bodyPr>
            <a:lstStyle/>
            <a:p>
              <a:pPr algn="r">
                <a:buClr>
                  <a:srgbClr val="000000"/>
                </a:buClr>
                <a:buSzPts val="2400"/>
              </a:pPr>
              <a:r>
                <a:rPr lang="en-US" sz="2400">
                  <a:solidFill>
                    <a:srgbClr val="F2F2F2"/>
                  </a:solidFill>
                  <a:latin typeface="PT Sans"/>
                  <a:ea typeface="PT Sans"/>
                  <a:cs typeface="PT Sans"/>
                  <a:sym typeface="PT Sans"/>
                </a:rPr>
                <a:t>Turning Tool</a:t>
              </a:r>
              <a:endParaRPr sz="2400">
                <a:solidFill>
                  <a:srgbClr val="F2F2F2"/>
                </a:solidFill>
                <a:latin typeface="PT Sans"/>
                <a:ea typeface="PT Sans"/>
                <a:cs typeface="PT Sans"/>
                <a:sym typeface="PT Sans"/>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12" name="Google Shape;312;p112"/>
          <p:cNvSpPr txBox="1">
            <a:spLocks noGrp="1"/>
          </p:cNvSpPr>
          <p:nvPr>
            <p:ph type="title"/>
          </p:nvPr>
        </p:nvSpPr>
        <p:spPr>
          <a:xfrm>
            <a:off x="2133600" y="160677"/>
            <a:ext cx="790590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Top</a:t>
            </a:r>
            <a:r>
              <a:rPr lang="en-US" sz="4800" dirty="0">
                <a:solidFill>
                  <a:srgbClr val="7F7F7F"/>
                </a:solidFill>
                <a:latin typeface="PT Sans"/>
                <a:ea typeface="PT Sans"/>
                <a:cs typeface="PT Sans"/>
                <a:sym typeface="PT Sans"/>
              </a:rPr>
              <a:t>/Center</a:t>
            </a:r>
            <a:endParaRPr sz="4800" dirty="0">
              <a:solidFill>
                <a:srgbClr val="7F7F7F"/>
              </a:solidFill>
              <a:latin typeface="PT Sans"/>
              <a:ea typeface="PT Sans"/>
              <a:cs typeface="PT Sans"/>
              <a:sym typeface="PT Sans"/>
            </a:endParaRPr>
          </a:p>
        </p:txBody>
      </p:sp>
      <p:grpSp>
        <p:nvGrpSpPr>
          <p:cNvPr id="15" name="Group 14">
            <a:extLst>
              <a:ext uri="{FF2B5EF4-FFF2-40B4-BE49-F238E27FC236}">
                <a16:creationId xmlns:a16="http://schemas.microsoft.com/office/drawing/2014/main" id="{88482672-FBD0-1102-17D0-7D222F30AA01}"/>
              </a:ext>
            </a:extLst>
          </p:cNvPr>
          <p:cNvGrpSpPr/>
          <p:nvPr/>
        </p:nvGrpSpPr>
        <p:grpSpPr>
          <a:xfrm>
            <a:off x="1297024" y="996696"/>
            <a:ext cx="9369188" cy="5618537"/>
            <a:chOff x="1297024" y="996696"/>
            <a:chExt cx="9369188" cy="5618537"/>
          </a:xfrm>
        </p:grpSpPr>
        <p:pic>
          <p:nvPicPr>
            <p:cNvPr id="308" name="Google Shape;308;p112" descr="05 - pin stacks, side"/>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087352" y="996696"/>
              <a:ext cx="2578860" cy="1993392"/>
            </a:xfrm>
            <a:prstGeom prst="rect">
              <a:avLst/>
            </a:prstGeom>
            <a:noFill/>
            <a:ln>
              <a:noFill/>
            </a:ln>
          </p:spPr>
        </p:pic>
        <p:pic>
          <p:nvPicPr>
            <p:cNvPr id="310" name="Google Shape;310;p112" descr="01 - outer view, front"/>
            <p:cNvPicPr preferRelativeResize="0"/>
            <p:nvPr/>
          </p:nvPicPr>
          <p:blipFill rotWithShape="1">
            <a:blip r:embed="rId4">
              <a:alphaModFix/>
            </a:blip>
            <a:srcRect/>
            <a:stretch/>
          </p:blipFill>
          <p:spPr>
            <a:xfrm>
              <a:off x="2018349" y="1030119"/>
              <a:ext cx="5585114" cy="5585114"/>
            </a:xfrm>
            <a:prstGeom prst="rect">
              <a:avLst/>
            </a:prstGeom>
            <a:noFill/>
            <a:ln>
              <a:noFill/>
            </a:ln>
          </p:spPr>
        </p:pic>
        <p:grpSp>
          <p:nvGrpSpPr>
            <p:cNvPr id="3" name="Group 2">
              <a:extLst>
                <a:ext uri="{FF2B5EF4-FFF2-40B4-BE49-F238E27FC236}">
                  <a16:creationId xmlns:a16="http://schemas.microsoft.com/office/drawing/2014/main" id="{362712CA-D11B-3C77-060F-5DF5FF66503C}"/>
                </a:ext>
              </a:extLst>
            </p:cNvPr>
            <p:cNvGrpSpPr/>
            <p:nvPr/>
          </p:nvGrpSpPr>
          <p:grpSpPr>
            <a:xfrm>
              <a:off x="7839192" y="1814663"/>
              <a:ext cx="570759" cy="3474150"/>
              <a:chOff x="7839192" y="1814663"/>
              <a:chExt cx="570759" cy="3474150"/>
            </a:xfrm>
          </p:grpSpPr>
          <p:cxnSp>
            <p:nvCxnSpPr>
              <p:cNvPr id="309" name="Google Shape;309;p112"/>
              <p:cNvCxnSpPr/>
              <p:nvPr/>
            </p:nvCxnSpPr>
            <p:spPr>
              <a:xfrm rot="10800000">
                <a:off x="7930381" y="1940379"/>
                <a:ext cx="479570" cy="0"/>
              </a:xfrm>
              <a:prstGeom prst="straightConnector1">
                <a:avLst/>
              </a:prstGeom>
              <a:noFill/>
              <a:ln w="254000" cap="flat" cmpd="sng">
                <a:solidFill>
                  <a:srgbClr val="4A7DBA"/>
                </a:solidFill>
                <a:prstDash val="solid"/>
                <a:round/>
                <a:headEnd type="none" w="sm" len="sm"/>
                <a:tailEnd type="none" w="sm" len="sm"/>
              </a:ln>
            </p:spPr>
          </p:cxnSp>
          <p:cxnSp>
            <p:nvCxnSpPr>
              <p:cNvPr id="311" name="Google Shape;311;p112"/>
              <p:cNvCxnSpPr>
                <a:cxnSpLocks/>
              </p:cNvCxnSpPr>
              <p:nvPr/>
            </p:nvCxnSpPr>
            <p:spPr>
              <a:xfrm flipV="1">
                <a:off x="7839192" y="1814663"/>
                <a:ext cx="18915" cy="3474150"/>
              </a:xfrm>
              <a:prstGeom prst="straightConnector1">
                <a:avLst/>
              </a:prstGeom>
              <a:noFill/>
              <a:ln w="304800" cap="flat" cmpd="sng">
                <a:solidFill>
                  <a:srgbClr val="4C7FB9"/>
                </a:solidFill>
                <a:prstDash val="solid"/>
                <a:round/>
                <a:headEnd type="none" w="sm" len="sm"/>
                <a:tailEnd type="none" w="sm" len="sm"/>
              </a:ln>
            </p:spPr>
          </p:cxnSp>
        </p:grpSp>
        <p:grpSp>
          <p:nvGrpSpPr>
            <p:cNvPr id="313" name="Google Shape;313;p112"/>
            <p:cNvGrpSpPr/>
            <p:nvPr/>
          </p:nvGrpSpPr>
          <p:grpSpPr>
            <a:xfrm rot="5878496">
              <a:off x="2300649" y="3032775"/>
              <a:ext cx="1154123" cy="3161374"/>
              <a:chOff x="6476901" y="3805518"/>
              <a:chExt cx="654680" cy="1793299"/>
            </a:xfrm>
          </p:grpSpPr>
          <p:sp>
            <p:nvSpPr>
              <p:cNvPr id="314" name="Google Shape;314;p112"/>
              <p:cNvSpPr/>
              <p:nvPr/>
            </p:nvSpPr>
            <p:spPr>
              <a:xfrm>
                <a:off x="6476901" y="3805518"/>
                <a:ext cx="559462" cy="833717"/>
              </a:xfrm>
              <a:prstGeom prst="arc">
                <a:avLst>
                  <a:gd name="adj1" fmla="val 16200000"/>
                  <a:gd name="adj2" fmla="val 0"/>
                </a:avLst>
              </a:prstGeom>
              <a:noFill/>
              <a:ln w="127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dk1"/>
                  </a:solidFill>
                  <a:latin typeface="Arial"/>
                  <a:ea typeface="Arial"/>
                  <a:cs typeface="Arial"/>
                  <a:sym typeface="Arial"/>
                </a:endParaRPr>
              </a:p>
            </p:txBody>
          </p:sp>
          <p:cxnSp>
            <p:nvCxnSpPr>
              <p:cNvPr id="315" name="Google Shape;315;p112"/>
              <p:cNvCxnSpPr/>
              <p:nvPr/>
            </p:nvCxnSpPr>
            <p:spPr>
              <a:xfrm>
                <a:off x="7036363" y="4208929"/>
                <a:ext cx="0" cy="1389888"/>
              </a:xfrm>
              <a:prstGeom prst="straightConnector1">
                <a:avLst/>
              </a:prstGeom>
              <a:noFill/>
              <a:ln w="127000" cap="flat" cmpd="sng">
                <a:solidFill>
                  <a:schemeClr val="dk1"/>
                </a:solidFill>
                <a:prstDash val="solid"/>
                <a:round/>
                <a:headEnd type="none" w="sm" len="sm"/>
                <a:tailEnd type="none" w="sm" len="sm"/>
              </a:ln>
            </p:spPr>
          </p:cxnSp>
          <p:cxnSp>
            <p:nvCxnSpPr>
              <p:cNvPr id="316" name="Google Shape;316;p112"/>
              <p:cNvCxnSpPr>
                <a:cxnSpLocks/>
                <a:stCxn id="314" idx="2"/>
              </p:cNvCxnSpPr>
              <p:nvPr/>
            </p:nvCxnSpPr>
            <p:spPr>
              <a:xfrm rot="4921552">
                <a:off x="6332008" y="4788961"/>
                <a:ext cx="1355911" cy="243232"/>
              </a:xfrm>
              <a:prstGeom prst="straightConnector1">
                <a:avLst/>
              </a:prstGeom>
              <a:noFill/>
              <a:ln w="127000" cap="flat" cmpd="sng">
                <a:solidFill>
                  <a:schemeClr val="dk1"/>
                </a:solidFill>
                <a:prstDash val="solid"/>
                <a:round/>
                <a:headEnd type="none" w="sm" len="sm"/>
                <a:tailEnd type="none" w="sm" len="sm"/>
              </a:ln>
            </p:spPr>
          </p:cxnSp>
        </p:grpSp>
        <p:grpSp>
          <p:nvGrpSpPr>
            <p:cNvPr id="12" name="Group 11">
              <a:extLst>
                <a:ext uri="{FF2B5EF4-FFF2-40B4-BE49-F238E27FC236}">
                  <a16:creationId xmlns:a16="http://schemas.microsoft.com/office/drawing/2014/main" id="{16707244-3A38-79BC-7660-82F7B291B72C}"/>
                </a:ext>
              </a:extLst>
            </p:cNvPr>
            <p:cNvGrpSpPr/>
            <p:nvPr/>
          </p:nvGrpSpPr>
          <p:grpSpPr>
            <a:xfrm>
              <a:off x="4680143" y="1993392"/>
              <a:ext cx="326918" cy="2356127"/>
              <a:chOff x="10306298" y="4057373"/>
              <a:chExt cx="497814" cy="2356127"/>
            </a:xfrm>
          </p:grpSpPr>
          <p:cxnSp>
            <p:nvCxnSpPr>
              <p:cNvPr id="5" name="Google Shape;309;p112">
                <a:extLst>
                  <a:ext uri="{FF2B5EF4-FFF2-40B4-BE49-F238E27FC236}">
                    <a16:creationId xmlns:a16="http://schemas.microsoft.com/office/drawing/2014/main" id="{6DCF6E5A-F0F6-4CA5-5B01-4A3255848A7A}"/>
                  </a:ext>
                </a:extLst>
              </p:cNvPr>
              <p:cNvCxnSpPr>
                <a:cxnSpLocks/>
              </p:cNvCxnSpPr>
              <p:nvPr/>
            </p:nvCxnSpPr>
            <p:spPr>
              <a:xfrm>
                <a:off x="10306298" y="6284452"/>
                <a:ext cx="344440" cy="0"/>
              </a:xfrm>
              <a:prstGeom prst="straightConnector1">
                <a:avLst/>
              </a:prstGeom>
              <a:noFill/>
              <a:ln w="254000" cap="flat" cmpd="sng">
                <a:solidFill>
                  <a:srgbClr val="4A7DBA"/>
                </a:solidFill>
                <a:prstDash val="solid"/>
                <a:round/>
                <a:headEnd type="none" w="sm" len="sm"/>
                <a:tailEnd type="none" w="sm" len="sm"/>
              </a:ln>
            </p:spPr>
          </p:cxnSp>
          <p:cxnSp>
            <p:nvCxnSpPr>
              <p:cNvPr id="6" name="Google Shape;311;p112">
                <a:extLst>
                  <a:ext uri="{FF2B5EF4-FFF2-40B4-BE49-F238E27FC236}">
                    <a16:creationId xmlns:a16="http://schemas.microsoft.com/office/drawing/2014/main" id="{25573C78-F2B3-47CA-711A-4C3E159E7B5F}"/>
                  </a:ext>
                </a:extLst>
              </p:cNvPr>
              <p:cNvCxnSpPr>
                <a:cxnSpLocks/>
              </p:cNvCxnSpPr>
              <p:nvPr/>
            </p:nvCxnSpPr>
            <p:spPr>
              <a:xfrm>
                <a:off x="10804112" y="4057373"/>
                <a:ext cx="0" cy="2356127"/>
              </a:xfrm>
              <a:prstGeom prst="straightConnector1">
                <a:avLst/>
              </a:prstGeom>
              <a:noFill/>
              <a:ln w="304800" cap="flat" cmpd="sng">
                <a:solidFill>
                  <a:srgbClr val="4C7FB9"/>
                </a:solidFill>
                <a:prstDash val="solid"/>
                <a:round/>
                <a:headEnd type="none" w="sm" len="sm"/>
                <a:tailEnd type="none" w="sm" len="sm"/>
              </a:ln>
            </p:spPr>
          </p:cxn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4"/>
          <p:cNvSpPr txBox="1">
            <a:spLocks noGrp="1"/>
          </p:cNvSpPr>
          <p:nvPr>
            <p:ph type="title"/>
          </p:nvPr>
        </p:nvSpPr>
        <p:spPr>
          <a:xfrm>
            <a:off x="2133600" y="172684"/>
            <a:ext cx="790590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Lockpicking is Simple</a:t>
            </a:r>
            <a:endParaRPr sz="4800" dirty="0">
              <a:latin typeface="PT Sans"/>
              <a:ea typeface="PT Sans"/>
              <a:cs typeface="PT Sans"/>
              <a:sym typeface="PT Sans"/>
            </a:endParaRPr>
          </a:p>
        </p:txBody>
      </p:sp>
      <p:pic>
        <p:nvPicPr>
          <p:cNvPr id="53" name="Google Shape;53;p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24000" y="914401"/>
            <a:ext cx="9144000" cy="59435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6" name="Google Shape;326;p113"/>
          <p:cNvSpPr txBox="1">
            <a:spLocks noGrp="1"/>
          </p:cNvSpPr>
          <p:nvPr>
            <p:ph type="title"/>
          </p:nvPr>
        </p:nvSpPr>
        <p:spPr>
          <a:xfrm>
            <a:off x="2133600" y="160677"/>
            <a:ext cx="790590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Bottom</a:t>
            </a:r>
            <a:r>
              <a:rPr lang="en-US" sz="4800" dirty="0">
                <a:solidFill>
                  <a:srgbClr val="7F7F7F"/>
                </a:solidFill>
                <a:latin typeface="PT Sans"/>
                <a:ea typeface="PT Sans"/>
                <a:cs typeface="PT Sans"/>
                <a:sym typeface="PT Sans"/>
              </a:rPr>
              <a:t>/Edge</a:t>
            </a:r>
            <a:endParaRPr sz="4800" dirty="0">
              <a:solidFill>
                <a:srgbClr val="7F7F7F"/>
              </a:solidFill>
              <a:latin typeface="PT Sans"/>
              <a:ea typeface="PT Sans"/>
              <a:cs typeface="PT Sans"/>
              <a:sym typeface="PT Sans"/>
            </a:endParaRPr>
          </a:p>
        </p:txBody>
      </p:sp>
      <p:grpSp>
        <p:nvGrpSpPr>
          <p:cNvPr id="2" name="Group 1">
            <a:extLst>
              <a:ext uri="{FF2B5EF4-FFF2-40B4-BE49-F238E27FC236}">
                <a16:creationId xmlns:a16="http://schemas.microsoft.com/office/drawing/2014/main" id="{7D5B9E39-F081-E2A8-4B31-951CEF117E46}"/>
              </a:ext>
            </a:extLst>
          </p:cNvPr>
          <p:cNvGrpSpPr/>
          <p:nvPr/>
        </p:nvGrpSpPr>
        <p:grpSpPr>
          <a:xfrm>
            <a:off x="2133600" y="1115557"/>
            <a:ext cx="7972520" cy="4857394"/>
            <a:chOff x="2133600" y="1115557"/>
            <a:chExt cx="7972520" cy="4857394"/>
          </a:xfrm>
        </p:grpSpPr>
        <p:sp>
          <p:nvSpPr>
            <p:cNvPr id="322" name="Google Shape;322;p113"/>
            <p:cNvSpPr txBox="1"/>
            <p:nvPr/>
          </p:nvSpPr>
          <p:spPr>
            <a:xfrm>
              <a:off x="8560365" y="1858470"/>
              <a:ext cx="1545755" cy="830956"/>
            </a:xfrm>
            <a:prstGeom prst="rect">
              <a:avLst/>
            </a:prstGeom>
            <a:noFill/>
            <a:ln>
              <a:noFill/>
            </a:ln>
          </p:spPr>
          <p:txBody>
            <a:bodyPr spcFirstLastPara="1" wrap="square" lIns="91425" tIns="45700" rIns="91425" bIns="45700" anchor="t" anchorCtr="0">
              <a:spAutoFit/>
            </a:bodyPr>
            <a:lstStyle/>
            <a:p>
              <a:pPr algn="ctr">
                <a:buClr>
                  <a:srgbClr val="000000"/>
                </a:buClr>
                <a:buSzPts val="2400"/>
              </a:pPr>
              <a:r>
                <a:rPr lang="en-US" sz="2400" b="1">
                  <a:solidFill>
                    <a:srgbClr val="262626"/>
                  </a:solidFill>
                  <a:latin typeface="PT Sans"/>
                  <a:ea typeface="PT Sans"/>
                  <a:cs typeface="PT Sans"/>
                  <a:sym typeface="PT Sans"/>
                </a:rPr>
                <a:t>Bottom</a:t>
              </a:r>
              <a:endParaRPr sz="1400">
                <a:solidFill>
                  <a:srgbClr val="000000"/>
                </a:solidFill>
                <a:latin typeface="PT Sans"/>
                <a:ea typeface="PT Sans"/>
                <a:cs typeface="PT Sans"/>
                <a:sym typeface="PT Sans"/>
              </a:endParaRPr>
            </a:p>
            <a:p>
              <a:pPr algn="ctr">
                <a:buClr>
                  <a:srgbClr val="000000"/>
                </a:buClr>
                <a:buSzPts val="2400"/>
              </a:pPr>
              <a:r>
                <a:rPr lang="en-US" sz="2400" b="1">
                  <a:solidFill>
                    <a:srgbClr val="7F7F7F"/>
                  </a:solidFill>
                  <a:latin typeface="PT Sans"/>
                  <a:ea typeface="PT Sans"/>
                  <a:cs typeface="PT Sans"/>
                  <a:sym typeface="PT Sans"/>
                </a:rPr>
                <a:t>(Edge)</a:t>
              </a:r>
              <a:endParaRPr sz="2400" b="1">
                <a:solidFill>
                  <a:srgbClr val="7F7F7F"/>
                </a:solidFill>
                <a:latin typeface="PT Sans"/>
                <a:ea typeface="PT Sans"/>
                <a:cs typeface="PT Sans"/>
                <a:sym typeface="PT Sans"/>
              </a:endParaRPr>
            </a:p>
          </p:txBody>
        </p:sp>
        <p:cxnSp>
          <p:nvCxnSpPr>
            <p:cNvPr id="323" name="Google Shape;323;p113"/>
            <p:cNvCxnSpPr/>
            <p:nvPr/>
          </p:nvCxnSpPr>
          <p:spPr>
            <a:xfrm>
              <a:off x="8000901" y="2273948"/>
              <a:ext cx="559462" cy="0"/>
            </a:xfrm>
            <a:prstGeom prst="straightConnector1">
              <a:avLst/>
            </a:prstGeom>
            <a:noFill/>
            <a:ln w="38100" cap="flat" cmpd="sng">
              <a:solidFill>
                <a:schemeClr val="dk1"/>
              </a:solidFill>
              <a:prstDash val="solid"/>
              <a:round/>
              <a:headEnd type="triangle" w="med" len="med"/>
              <a:tailEnd type="none" w="sm" len="sm"/>
            </a:ln>
          </p:spPr>
        </p:cxnSp>
        <p:pic>
          <p:nvPicPr>
            <p:cNvPr id="324" name="Google Shape;324;p113" descr="A picture containing wrench, tool&#10;&#10;Description automatically generated"/>
            <p:cNvPicPr preferRelativeResize="0"/>
            <p:nvPr/>
          </p:nvPicPr>
          <p:blipFill rotWithShape="1">
            <a:blip r:embed="rId3">
              <a:alphaModFix/>
              <a:extLst>
                <a:ext uri="{28A0092B-C50C-407E-A947-70E740481C1C}">
                  <a14:useLocalDpi xmlns:a14="http://schemas.microsoft.com/office/drawing/2010/main"/>
                </a:ext>
              </a:extLst>
            </a:blip>
            <a:srcRect/>
            <a:stretch/>
          </p:blipFill>
          <p:spPr>
            <a:xfrm rot="-5400000">
              <a:off x="7863406" y="3797005"/>
              <a:ext cx="2313443" cy="2038447"/>
            </a:xfrm>
            <a:prstGeom prst="rect">
              <a:avLst/>
            </a:prstGeom>
            <a:noFill/>
            <a:ln>
              <a:noFill/>
            </a:ln>
            <a:effectLst>
              <a:outerShdw blurRad="76200" dist="38100" dir="8100000" algn="tr" rotWithShape="0">
                <a:srgbClr val="000000">
                  <a:alpha val="40000"/>
                </a:srgbClr>
              </a:outerShdw>
            </a:effectLst>
          </p:spPr>
        </p:pic>
        <p:pic>
          <p:nvPicPr>
            <p:cNvPr id="325" name="Google Shape;325;p113" descr="A picture containing tool, nail, finger, person&#10;&#10;Description automatically generated"/>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133600" y="1115557"/>
              <a:ext cx="5311162" cy="2313444"/>
            </a:xfrm>
            <a:prstGeom prst="rect">
              <a:avLst/>
            </a:prstGeom>
            <a:noFill/>
            <a:ln>
              <a:noFill/>
            </a:ln>
            <a:effectLst>
              <a:outerShdw blurRad="76200" dist="38100" dir="8100000" algn="tr" rotWithShape="0">
                <a:srgbClr val="000000">
                  <a:alpha val="40000"/>
                </a:srgbClr>
              </a:outerShdw>
            </a:effectLst>
          </p:spPr>
        </p:pic>
        <p:pic>
          <p:nvPicPr>
            <p:cNvPr id="327" name="Google Shape;327;p113" descr="A picture containing tool, nail, finger, person&#10;&#10;Description automatically generated"/>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2133600" y="3659507"/>
              <a:ext cx="5311162" cy="2313444"/>
            </a:xfrm>
            <a:prstGeom prst="rect">
              <a:avLst/>
            </a:prstGeom>
            <a:noFill/>
            <a:ln>
              <a:noFill/>
            </a:ln>
            <a:effectLst>
              <a:outerShdw blurRad="76200" dist="38100" dir="8100000" algn="tr" rotWithShape="0">
                <a:srgbClr val="000000">
                  <a:alpha val="40000"/>
                </a:srgbClr>
              </a:outerShdw>
            </a:effectLst>
          </p:spPr>
        </p:pic>
        <p:pic>
          <p:nvPicPr>
            <p:cNvPr id="328" name="Google Shape;328;p113"/>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2133600" y="3659507"/>
              <a:ext cx="5311161" cy="2313432"/>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9"/>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Gently Push at Tip</a:t>
            </a:r>
            <a:endParaRPr sz="4800" dirty="0">
              <a:latin typeface="PT Sans"/>
              <a:ea typeface="PT Sans"/>
              <a:cs typeface="PT Sans"/>
              <a:sym typeface="PT Sans"/>
            </a:endParaRPr>
          </a:p>
        </p:txBody>
      </p:sp>
      <p:pic>
        <p:nvPicPr>
          <p:cNvPr id="335" name="Google Shape;335;p29"/>
          <p:cNvPicPr preferRelativeResize="0">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a:off x="927093" y="914400"/>
            <a:ext cx="10830826" cy="5943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30" descr="tension 0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24000" y="914401"/>
            <a:ext cx="9144000" cy="5943599"/>
          </a:xfrm>
          <a:prstGeom prst="rect">
            <a:avLst/>
          </a:prstGeom>
          <a:noFill/>
          <a:ln>
            <a:noFill/>
          </a:ln>
        </p:spPr>
      </p:pic>
      <p:sp>
        <p:nvSpPr>
          <p:cNvPr id="342" name="Google Shape;342;p30"/>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Light Pressure</a:t>
            </a:r>
            <a:endParaRPr dirty="0">
              <a:latin typeface="PT Sans"/>
              <a:ea typeface="PT Sans"/>
              <a:cs typeface="PT Sans"/>
              <a:sym typeface="PT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34" descr="half diamond 01"/>
          <p:cNvPicPr preferRelativeResize="0"/>
          <p:nvPr/>
        </p:nvPicPr>
        <p:blipFill rotWithShape="1">
          <a:blip r:embed="rId3">
            <a:alphaModFix/>
          </a:blip>
          <a:srcRect/>
          <a:stretch/>
        </p:blipFill>
        <p:spPr>
          <a:xfrm>
            <a:off x="1752600" y="914400"/>
            <a:ext cx="8686800" cy="5429250"/>
          </a:xfrm>
          <a:prstGeom prst="rect">
            <a:avLst/>
          </a:prstGeom>
          <a:noFill/>
          <a:ln>
            <a:noFill/>
          </a:ln>
        </p:spPr>
      </p:pic>
      <p:sp>
        <p:nvSpPr>
          <p:cNvPr id="349" name="Google Shape;349;p34"/>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Different Pick Shapes</a:t>
            </a:r>
            <a:endParaRPr dirty="0">
              <a:latin typeface="PT Sans"/>
              <a:ea typeface="PT Sans"/>
              <a:cs typeface="PT Sans"/>
              <a:sym typeface="PT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6"/>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a:latin typeface="PT Sans"/>
                <a:ea typeface="PT Sans"/>
                <a:cs typeface="PT Sans"/>
                <a:sym typeface="PT Sans"/>
              </a:rPr>
              <a:t>Rocking Lifting</a:t>
            </a:r>
            <a:endParaRPr>
              <a:latin typeface="PT Sans"/>
              <a:ea typeface="PT Sans"/>
              <a:cs typeface="PT Sans"/>
              <a:sym typeface="PT Sans"/>
            </a:endParaRPr>
          </a:p>
        </p:txBody>
      </p:sp>
      <p:pic>
        <p:nvPicPr>
          <p:cNvPr id="356" name="Google Shape;356;p36" descr="progressive 07"/>
          <p:cNvPicPr preferRelativeResize="0"/>
          <p:nvPr/>
        </p:nvPicPr>
        <p:blipFill rotWithShape="1">
          <a:blip r:embed="rId3">
            <a:alphaModFix/>
          </a:blip>
          <a:srcRect/>
          <a:stretch/>
        </p:blipFill>
        <p:spPr>
          <a:xfrm>
            <a:off x="1524001" y="1296988"/>
            <a:ext cx="9140825" cy="457041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7"/>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a:latin typeface="PT Sans"/>
                <a:ea typeface="PT Sans"/>
                <a:cs typeface="PT Sans"/>
                <a:sym typeface="PT Sans"/>
              </a:rPr>
              <a:t>Be gentle!</a:t>
            </a:r>
            <a:endParaRPr>
              <a:latin typeface="PT Sans"/>
              <a:ea typeface="PT Sans"/>
              <a:cs typeface="PT Sans"/>
              <a:sym typeface="PT Sans"/>
            </a:endParaRPr>
          </a:p>
        </p:txBody>
      </p:sp>
      <p:grpSp>
        <p:nvGrpSpPr>
          <p:cNvPr id="363" name="Google Shape;363;p37"/>
          <p:cNvGrpSpPr/>
          <p:nvPr/>
        </p:nvGrpSpPr>
        <p:grpSpPr>
          <a:xfrm>
            <a:off x="1085852" y="1533525"/>
            <a:ext cx="8971613" cy="3645650"/>
            <a:chOff x="-476249" y="1714500"/>
            <a:chExt cx="8971613" cy="3645650"/>
          </a:xfrm>
        </p:grpSpPr>
        <p:sp>
          <p:nvSpPr>
            <p:cNvPr id="364" name="Google Shape;364;p37"/>
            <p:cNvSpPr/>
            <p:nvPr/>
          </p:nvSpPr>
          <p:spPr>
            <a:xfrm>
              <a:off x="-476249" y="2496216"/>
              <a:ext cx="8648699" cy="818484"/>
            </a:xfrm>
            <a:prstGeom prst="arc">
              <a:avLst>
                <a:gd name="adj1" fmla="val 14687933"/>
                <a:gd name="adj2" fmla="val 21523866"/>
              </a:avLst>
            </a:prstGeom>
            <a:noFill/>
            <a:ln w="1682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dk1"/>
                </a:solidFill>
                <a:latin typeface="Arial"/>
                <a:ea typeface="Arial"/>
                <a:cs typeface="Arial"/>
                <a:sym typeface="Arial"/>
              </a:endParaRPr>
            </a:p>
          </p:txBody>
        </p:sp>
        <p:sp>
          <p:nvSpPr>
            <p:cNvPr id="365" name="Google Shape;365;p37"/>
            <p:cNvSpPr/>
            <p:nvPr/>
          </p:nvSpPr>
          <p:spPr>
            <a:xfrm>
              <a:off x="554513" y="2260613"/>
              <a:ext cx="4712056" cy="500656"/>
            </a:xfrm>
            <a:prstGeom prst="roundRect">
              <a:avLst>
                <a:gd name="adj" fmla="val 50000"/>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66" name="Google Shape;366;p37"/>
            <p:cNvSpPr/>
            <p:nvPr/>
          </p:nvSpPr>
          <p:spPr>
            <a:xfrm rot="7100607">
              <a:off x="7772425" y="2218137"/>
              <a:ext cx="655270" cy="544831"/>
            </a:xfrm>
            <a:prstGeom prst="arc">
              <a:avLst>
                <a:gd name="adj1" fmla="val 16166963"/>
                <a:gd name="adj2" fmla="val 236890"/>
              </a:avLst>
            </a:prstGeom>
            <a:noFill/>
            <a:ln w="1682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dk1"/>
                </a:solidFill>
                <a:latin typeface="Arial"/>
                <a:ea typeface="Arial"/>
                <a:cs typeface="Arial"/>
                <a:sym typeface="Arial"/>
              </a:endParaRPr>
            </a:p>
          </p:txBody>
        </p:sp>
        <p:pic>
          <p:nvPicPr>
            <p:cNvPr id="367" name="Google Shape;367;p37" descr="http://www.takequickbreak.com/wp-content/uploads/2013/07/Cute-Sad-Bunny.jpg"/>
            <p:cNvPicPr preferRelativeResize="0"/>
            <p:nvPr/>
          </p:nvPicPr>
          <p:blipFill rotWithShape="1">
            <a:blip r:embed="rId3">
              <a:alphaModFix/>
            </a:blip>
            <a:srcRect/>
            <a:stretch/>
          </p:blipFill>
          <p:spPr>
            <a:xfrm>
              <a:off x="2066925" y="3206732"/>
              <a:ext cx="3232148" cy="2153418"/>
            </a:xfrm>
            <a:prstGeom prst="rect">
              <a:avLst/>
            </a:prstGeom>
            <a:noFill/>
            <a:ln>
              <a:noFill/>
            </a:ln>
          </p:spPr>
        </p:pic>
        <p:sp>
          <p:nvSpPr>
            <p:cNvPr id="368" name="Google Shape;368;p37"/>
            <p:cNvSpPr/>
            <p:nvPr/>
          </p:nvSpPr>
          <p:spPr>
            <a:xfrm rot="10800000" flipH="1">
              <a:off x="4000500" y="1714500"/>
              <a:ext cx="2638425" cy="2324100"/>
            </a:xfrm>
            <a:prstGeom prst="arc">
              <a:avLst>
                <a:gd name="adj1" fmla="val 16200000"/>
                <a:gd name="adj2" fmla="val 0"/>
              </a:avLst>
            </a:prstGeom>
            <a:noFill/>
            <a:ln w="69850" cap="flat" cmpd="sng">
              <a:solidFill>
                <a:srgbClr val="FF0000"/>
              </a:solidFill>
              <a:prstDash val="solid"/>
              <a:round/>
              <a:headEnd type="none" w="sm" len="sm"/>
              <a:tailEnd type="triangle" w="med" len="med"/>
            </a:ln>
          </p:spPr>
          <p:txBody>
            <a:bodyPr spcFirstLastPara="1" wrap="square" lIns="91425" tIns="45700" rIns="91425" bIns="45700" anchor="ctr" anchorCtr="0">
              <a:noAutofit/>
            </a:bodyPr>
            <a:lstStyle/>
            <a:p>
              <a:pPr algn="ctr">
                <a:buClr>
                  <a:srgbClr val="000000"/>
                </a:buClr>
                <a:buSzPts val="1800"/>
              </a:pPr>
              <a:endParaRPr>
                <a:solidFill>
                  <a:schemeClr val="dk1"/>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Springy Pin Training</a:t>
            </a:r>
            <a:endParaRPr dirty="0">
              <a:latin typeface="PT Sans"/>
              <a:ea typeface="PT Sans"/>
              <a:cs typeface="PT Sans"/>
              <a:sym typeface="PT Sans"/>
            </a:endParaRPr>
          </a:p>
        </p:txBody>
      </p:sp>
      <p:pic>
        <p:nvPicPr>
          <p:cNvPr id="374" name="Google Shape;374;p45" descr="progressive 02"/>
          <p:cNvPicPr preferRelativeResize="0"/>
          <p:nvPr/>
        </p:nvPicPr>
        <p:blipFill rotWithShape="1">
          <a:blip r:embed="rId3">
            <a:alphaModFix/>
          </a:blip>
          <a:srcRect/>
          <a:stretch/>
        </p:blipFill>
        <p:spPr>
          <a:xfrm>
            <a:off x="1524000" y="919225"/>
            <a:ext cx="9144000" cy="5486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a:latin typeface="PT Sans"/>
                <a:ea typeface="PT Sans"/>
                <a:cs typeface="PT Sans"/>
                <a:sym typeface="PT Sans"/>
              </a:rPr>
              <a:t>Springy Pin Training</a:t>
            </a:r>
            <a:endParaRPr>
              <a:latin typeface="PT Sans"/>
              <a:ea typeface="PT Sans"/>
              <a:cs typeface="PT Sans"/>
              <a:sym typeface="PT Sans"/>
            </a:endParaRPr>
          </a:p>
        </p:txBody>
      </p:sp>
      <p:pic>
        <p:nvPicPr>
          <p:cNvPr id="380" name="Google Shape;380;p46" descr="progressive 03"/>
          <p:cNvPicPr preferRelativeResize="0"/>
          <p:nvPr/>
        </p:nvPicPr>
        <p:blipFill rotWithShape="1">
          <a:blip r:embed="rId3">
            <a:alphaModFix/>
          </a:blip>
          <a:srcRect/>
          <a:stretch/>
        </p:blipFill>
        <p:spPr>
          <a:xfrm>
            <a:off x="1524001" y="920813"/>
            <a:ext cx="9140825" cy="54848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7"/>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a:latin typeface="PT Sans"/>
                <a:ea typeface="PT Sans"/>
                <a:cs typeface="PT Sans"/>
                <a:sym typeface="PT Sans"/>
              </a:rPr>
              <a:t>Binding Pin Training</a:t>
            </a:r>
            <a:endParaRPr>
              <a:latin typeface="PT Sans"/>
              <a:ea typeface="PT Sans"/>
              <a:cs typeface="PT Sans"/>
              <a:sym typeface="PT Sans"/>
            </a:endParaRPr>
          </a:p>
        </p:txBody>
      </p:sp>
      <p:pic>
        <p:nvPicPr>
          <p:cNvPr id="386" name="Google Shape;386;p47"/>
          <p:cNvPicPr preferRelativeResize="0"/>
          <p:nvPr/>
        </p:nvPicPr>
        <p:blipFill rotWithShape="1">
          <a:blip r:embed="rId3">
            <a:alphaModFix/>
          </a:blip>
          <a:srcRect/>
          <a:stretch/>
        </p:blipFill>
        <p:spPr>
          <a:xfrm>
            <a:off x="1524001" y="920972"/>
            <a:ext cx="9140825" cy="548449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8"/>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Binding Pin Training</a:t>
            </a:r>
            <a:endParaRPr dirty="0">
              <a:latin typeface="PT Sans"/>
              <a:ea typeface="PT Sans"/>
              <a:cs typeface="PT Sans"/>
              <a:sym typeface="PT Sans"/>
            </a:endParaRPr>
          </a:p>
        </p:txBody>
      </p:sp>
      <p:pic>
        <p:nvPicPr>
          <p:cNvPr id="392" name="Google Shape;392;p48"/>
          <p:cNvPicPr preferRelativeResize="0"/>
          <p:nvPr/>
        </p:nvPicPr>
        <p:blipFill rotWithShape="1">
          <a:blip r:embed="rId3">
            <a:alphaModFix/>
          </a:blip>
          <a:srcRect/>
          <a:stretch/>
        </p:blipFill>
        <p:spPr>
          <a:xfrm>
            <a:off x="1524001" y="920972"/>
            <a:ext cx="9140825" cy="54844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5"/>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Pin Tumbler Locks</a:t>
            </a:r>
            <a:endParaRPr sz="4800" dirty="0">
              <a:latin typeface="PT Sans"/>
              <a:ea typeface="PT Sans"/>
              <a:cs typeface="PT Sans"/>
              <a:sym typeface="PT Sans"/>
            </a:endParaRPr>
          </a:p>
        </p:txBody>
      </p:sp>
      <p:pic>
        <p:nvPicPr>
          <p:cNvPr id="60" name="Google Shape;60;p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24001" y="914401"/>
            <a:ext cx="9143999" cy="59435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9"/>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3780"/>
            </a:pPr>
            <a:r>
              <a:rPr lang="en-US" sz="4800" dirty="0">
                <a:latin typeface="PT Sans"/>
                <a:ea typeface="PT Sans"/>
                <a:cs typeface="PT Sans"/>
                <a:sym typeface="PT Sans"/>
              </a:rPr>
              <a:t>Practice Locks</a:t>
            </a:r>
            <a:endParaRPr sz="4800" dirty="0">
              <a:latin typeface="PT Sans"/>
              <a:ea typeface="PT Sans"/>
              <a:cs typeface="PT Sans"/>
              <a:sym typeface="PT Sans"/>
            </a:endParaRPr>
          </a:p>
        </p:txBody>
      </p:sp>
      <p:grpSp>
        <p:nvGrpSpPr>
          <p:cNvPr id="2" name="Group 1">
            <a:extLst>
              <a:ext uri="{FF2B5EF4-FFF2-40B4-BE49-F238E27FC236}">
                <a16:creationId xmlns:a16="http://schemas.microsoft.com/office/drawing/2014/main" id="{446DD379-D0F4-498C-70F8-119BFD6BD999}"/>
              </a:ext>
            </a:extLst>
          </p:cNvPr>
          <p:cNvGrpSpPr/>
          <p:nvPr/>
        </p:nvGrpSpPr>
        <p:grpSpPr>
          <a:xfrm>
            <a:off x="1524000" y="1254126"/>
            <a:ext cx="9144000" cy="4874756"/>
            <a:chOff x="1524000" y="1254126"/>
            <a:chExt cx="9144000" cy="4874756"/>
          </a:xfrm>
        </p:grpSpPr>
        <p:pic>
          <p:nvPicPr>
            <p:cNvPr id="399" name="Google Shape;399;p49" descr="progressive 01"/>
            <p:cNvPicPr preferRelativeResize="0"/>
            <p:nvPr/>
          </p:nvPicPr>
          <p:blipFill rotWithShape="1">
            <a:blip r:embed="rId3">
              <a:alphaModFix/>
            </a:blip>
            <a:srcRect/>
            <a:stretch/>
          </p:blipFill>
          <p:spPr>
            <a:xfrm>
              <a:off x="1524000" y="1254126"/>
              <a:ext cx="9144000" cy="2632075"/>
            </a:xfrm>
            <a:prstGeom prst="rect">
              <a:avLst/>
            </a:prstGeom>
            <a:noFill/>
            <a:ln>
              <a:noFill/>
            </a:ln>
          </p:spPr>
        </p:pic>
        <p:pic>
          <p:nvPicPr>
            <p:cNvPr id="400" name="Google Shape;400;p49"/>
            <p:cNvPicPr preferRelativeResize="0"/>
            <p:nvPr/>
          </p:nvPicPr>
          <p:blipFill rotWithShape="1">
            <a:blip r:embed="rId4">
              <a:alphaModFix/>
            </a:blip>
            <a:srcRect/>
            <a:stretch/>
          </p:blipFill>
          <p:spPr>
            <a:xfrm rot="556948">
              <a:off x="2055122" y="3886200"/>
              <a:ext cx="2025840" cy="2025840"/>
            </a:xfrm>
            <a:prstGeom prst="rect">
              <a:avLst/>
            </a:prstGeom>
            <a:noFill/>
            <a:ln>
              <a:noFill/>
            </a:ln>
          </p:spPr>
        </p:pic>
        <p:pic>
          <p:nvPicPr>
            <p:cNvPr id="401" name="Google Shape;401;p49"/>
            <p:cNvPicPr preferRelativeResize="0"/>
            <p:nvPr/>
          </p:nvPicPr>
          <p:blipFill rotWithShape="1">
            <a:blip r:embed="rId4">
              <a:alphaModFix/>
            </a:blip>
            <a:srcRect/>
            <a:stretch/>
          </p:blipFill>
          <p:spPr>
            <a:xfrm rot="-1244277">
              <a:off x="3950642" y="4103042"/>
              <a:ext cx="2025840" cy="2025840"/>
            </a:xfrm>
            <a:prstGeom prst="rect">
              <a:avLst/>
            </a:prstGeom>
            <a:noFill/>
            <a:ln>
              <a:noFill/>
            </a:ln>
          </p:spPr>
        </p:pic>
        <p:pic>
          <p:nvPicPr>
            <p:cNvPr id="402" name="Google Shape;402;p49"/>
            <p:cNvPicPr preferRelativeResize="0"/>
            <p:nvPr/>
          </p:nvPicPr>
          <p:blipFill rotWithShape="1">
            <a:blip r:embed="rId4">
              <a:alphaModFix/>
            </a:blip>
            <a:srcRect/>
            <a:stretch/>
          </p:blipFill>
          <p:spPr>
            <a:xfrm rot="-479784">
              <a:off x="5920300" y="3712460"/>
              <a:ext cx="2025840" cy="2025840"/>
            </a:xfrm>
            <a:prstGeom prst="rect">
              <a:avLst/>
            </a:prstGeom>
            <a:noFill/>
            <a:ln>
              <a:noFill/>
            </a:ln>
          </p:spPr>
        </p:pic>
        <p:pic>
          <p:nvPicPr>
            <p:cNvPr id="403" name="Google Shape;403;p49"/>
            <p:cNvPicPr preferRelativeResize="0"/>
            <p:nvPr/>
          </p:nvPicPr>
          <p:blipFill rotWithShape="1">
            <a:blip r:embed="rId4">
              <a:alphaModFix/>
            </a:blip>
            <a:srcRect/>
            <a:stretch/>
          </p:blipFill>
          <p:spPr>
            <a:xfrm rot="825461">
              <a:off x="7973131" y="3886200"/>
              <a:ext cx="2025840" cy="2025840"/>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1" name="Google Shape;411;p50"/>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3780"/>
            </a:pPr>
            <a:r>
              <a:rPr lang="en-US" sz="4800" dirty="0">
                <a:latin typeface="PT Sans"/>
                <a:ea typeface="PT Sans"/>
                <a:cs typeface="PT Sans"/>
                <a:sym typeface="PT Sans"/>
              </a:rPr>
              <a:t>FAQs</a:t>
            </a:r>
            <a:endParaRPr sz="4800" dirty="0">
              <a:latin typeface="PT Sans"/>
              <a:ea typeface="PT Sans"/>
              <a:cs typeface="PT Sans"/>
              <a:sym typeface="PT Sans"/>
            </a:endParaRPr>
          </a:p>
        </p:txBody>
      </p:sp>
      <p:grpSp>
        <p:nvGrpSpPr>
          <p:cNvPr id="3" name="Group 2">
            <a:extLst>
              <a:ext uri="{FF2B5EF4-FFF2-40B4-BE49-F238E27FC236}">
                <a16:creationId xmlns:a16="http://schemas.microsoft.com/office/drawing/2014/main" id="{1ED0D319-AC81-4EA2-BAD4-97520BACD3DE}"/>
              </a:ext>
            </a:extLst>
          </p:cNvPr>
          <p:cNvGrpSpPr/>
          <p:nvPr/>
        </p:nvGrpSpPr>
        <p:grpSpPr>
          <a:xfrm>
            <a:off x="1524000" y="887344"/>
            <a:ext cx="9144001" cy="5983356"/>
            <a:chOff x="1524000" y="887344"/>
            <a:chExt cx="9144001" cy="5983356"/>
          </a:xfrm>
        </p:grpSpPr>
        <p:pic>
          <p:nvPicPr>
            <p:cNvPr id="409" name="Google Shape;409;p50" descr="\\wast11ms\users$\JP018832\My Profile\Desktop\General Resources\TOOOL\Talk resources\How to hold.jpg"/>
            <p:cNvPicPr preferRelativeResize="0"/>
            <p:nvPr/>
          </p:nvPicPr>
          <p:blipFill rotWithShape="1">
            <a:blip r:embed="rId3">
              <a:alphaModFix/>
              <a:extLst>
                <a:ext uri="{28A0092B-C50C-407E-A947-70E740481C1C}">
                  <a14:useLocalDpi xmlns:a14="http://schemas.microsoft.com/office/drawing/2010/main"/>
                </a:ext>
              </a:extLst>
            </a:blip>
            <a:srcRect/>
            <a:stretch/>
          </p:blipFill>
          <p:spPr>
            <a:xfrm rot="5400000">
              <a:off x="872477" y="1565923"/>
              <a:ext cx="5943600" cy="4640554"/>
            </a:xfrm>
            <a:prstGeom prst="rect">
              <a:avLst/>
            </a:prstGeom>
            <a:noFill/>
            <a:ln>
              <a:noFill/>
            </a:ln>
          </p:spPr>
        </p:pic>
        <p:pic>
          <p:nvPicPr>
            <p:cNvPr id="410" name="Google Shape;410;p50" descr="\\wast11ms\users$\JP018832\My Profile\Desktop\General Resources\TOOOL\Talk resources\0304151607.jpg"/>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6155636" y="4400275"/>
              <a:ext cx="4512365" cy="2461449"/>
            </a:xfrm>
            <a:prstGeom prst="rect">
              <a:avLst/>
            </a:prstGeom>
            <a:noFill/>
            <a:ln>
              <a:noFill/>
            </a:ln>
          </p:spPr>
        </p:pic>
        <p:pic>
          <p:nvPicPr>
            <p:cNvPr id="412" name="Google Shape;412;p50"/>
            <p:cNvPicPr preferRelativeResize="0"/>
            <p:nvPr/>
          </p:nvPicPr>
          <p:blipFill rotWithShape="1">
            <a:blip r:embed="rId5">
              <a:alphaModFix/>
            </a:blip>
            <a:srcRect/>
            <a:stretch/>
          </p:blipFill>
          <p:spPr>
            <a:xfrm>
              <a:off x="6155636" y="914400"/>
              <a:ext cx="4512365" cy="3490963"/>
            </a:xfrm>
            <a:prstGeom prst="rect">
              <a:avLst/>
            </a:prstGeom>
            <a:noFill/>
            <a:ln>
              <a:noFill/>
            </a:ln>
          </p:spPr>
        </p:pic>
        <p:cxnSp>
          <p:nvCxnSpPr>
            <p:cNvPr id="413" name="Google Shape;413;p50"/>
            <p:cNvCxnSpPr>
              <a:cxnSpLocks/>
            </p:cNvCxnSpPr>
            <p:nvPr/>
          </p:nvCxnSpPr>
          <p:spPr>
            <a:xfrm>
              <a:off x="6175514" y="887344"/>
              <a:ext cx="0" cy="5983356"/>
            </a:xfrm>
            <a:prstGeom prst="straightConnector1">
              <a:avLst/>
            </a:prstGeom>
            <a:noFill/>
            <a:ln w="88900" cap="flat" cmpd="sng">
              <a:solidFill>
                <a:schemeClr val="lt1"/>
              </a:solidFill>
              <a:prstDash val="solid"/>
              <a:round/>
              <a:headEnd type="none" w="sm" len="sm"/>
              <a:tailEnd type="none" w="sm" len="sm"/>
            </a:ln>
          </p:spPr>
        </p:cxnSp>
        <p:cxnSp>
          <p:nvCxnSpPr>
            <p:cNvPr id="414" name="Google Shape;414;p50"/>
            <p:cNvCxnSpPr/>
            <p:nvPr/>
          </p:nvCxnSpPr>
          <p:spPr>
            <a:xfrm rot="10800000">
              <a:off x="6168888" y="4386469"/>
              <a:ext cx="4499112" cy="0"/>
            </a:xfrm>
            <a:prstGeom prst="straightConnector1">
              <a:avLst/>
            </a:prstGeom>
            <a:noFill/>
            <a:ln w="88900" cap="flat" cmpd="sng">
              <a:solidFill>
                <a:schemeClr val="lt1"/>
              </a:solidFill>
              <a:prstDash val="solid"/>
              <a:round/>
              <a:headEnd type="none" w="sm" len="sm"/>
              <a:tailEnd type="none" w="sm" len="sm"/>
            </a:ln>
          </p:spPr>
        </p:cxn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3"/>
          <p:cNvSpPr txBox="1">
            <a:spLocks noGrp="1"/>
          </p:cNvSpPr>
          <p:nvPr>
            <p:ph type="title"/>
          </p:nvPr>
        </p:nvSpPr>
        <p:spPr>
          <a:xfrm>
            <a:off x="2133600" y="68385"/>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200" dirty="0">
                <a:latin typeface="PT Sans"/>
                <a:ea typeface="PT Sans"/>
                <a:cs typeface="PT Sans"/>
                <a:sym typeface="PT Sans"/>
              </a:rPr>
              <a:t>The Two Most Important Things…</a:t>
            </a:r>
            <a:endParaRPr sz="4200" dirty="0">
              <a:latin typeface="PT Sans"/>
              <a:ea typeface="PT Sans"/>
              <a:cs typeface="PT Sans"/>
              <a:sym typeface="PT Sans"/>
            </a:endParaRPr>
          </a:p>
        </p:txBody>
      </p:sp>
      <p:grpSp>
        <p:nvGrpSpPr>
          <p:cNvPr id="3" name="Group 2">
            <a:extLst>
              <a:ext uri="{FF2B5EF4-FFF2-40B4-BE49-F238E27FC236}">
                <a16:creationId xmlns:a16="http://schemas.microsoft.com/office/drawing/2014/main" id="{F6C2F44C-655E-A3EC-27BD-94C9E0FA6B64}"/>
              </a:ext>
            </a:extLst>
          </p:cNvPr>
          <p:cNvGrpSpPr/>
          <p:nvPr/>
        </p:nvGrpSpPr>
        <p:grpSpPr>
          <a:xfrm>
            <a:off x="911636" y="793830"/>
            <a:ext cx="10368728" cy="6064170"/>
            <a:chOff x="911636" y="793830"/>
            <a:chExt cx="10368728" cy="6064170"/>
          </a:xfrm>
        </p:grpSpPr>
        <p:pic>
          <p:nvPicPr>
            <p:cNvPr id="421" name="Google Shape;421;p53"/>
            <p:cNvPicPr preferRelativeResize="0">
              <a:picLocks noChangeAspect="1"/>
            </p:cNvPicPr>
            <p:nvPr/>
          </p:nvPicPr>
          <p:blipFill rotWithShape="1">
            <a:blip r:embed="rId3"/>
            <a:srcRect b="21468"/>
            <a:stretch/>
          </p:blipFill>
          <p:spPr>
            <a:xfrm>
              <a:off x="911636" y="889000"/>
              <a:ext cx="10368728" cy="5969000"/>
            </a:xfrm>
            <a:prstGeom prst="rect">
              <a:avLst/>
            </a:prstGeom>
            <a:noFill/>
            <a:ln>
              <a:noFill/>
            </a:ln>
          </p:spPr>
        </p:pic>
        <p:sp>
          <p:nvSpPr>
            <p:cNvPr id="422" name="Google Shape;422;p53"/>
            <p:cNvSpPr txBox="1"/>
            <p:nvPr/>
          </p:nvSpPr>
          <p:spPr>
            <a:xfrm>
              <a:off x="1524000" y="793830"/>
              <a:ext cx="9144000" cy="1600200"/>
            </a:xfrm>
            <a:prstGeom prst="rect">
              <a:avLst/>
            </a:prstGeom>
            <a:noFill/>
            <a:ln>
              <a:noFill/>
            </a:ln>
          </p:spPr>
          <p:txBody>
            <a:bodyPr spcFirstLastPara="1" wrap="square" lIns="91425" tIns="45700" rIns="91425" bIns="45700" anchor="t" anchorCtr="0">
              <a:noAutofit/>
            </a:bodyPr>
            <a:lstStyle/>
            <a:p>
              <a:pPr algn="ctr">
                <a:buClr>
                  <a:schemeClr val="dk1"/>
                </a:buClr>
                <a:buSzPts val="10000"/>
              </a:pPr>
              <a:r>
                <a:rPr lang="en-US" sz="10000" b="1" dirty="0">
                  <a:solidFill>
                    <a:schemeClr val="dk1"/>
                  </a:solidFill>
                  <a:latin typeface="Georgia"/>
                  <a:ea typeface="Georgia"/>
                  <a:cs typeface="Georgia"/>
                  <a:sym typeface="Georgia"/>
                </a:rPr>
                <a:t>RELAX</a:t>
              </a:r>
              <a:endParaRPr sz="10000" b="1" dirty="0">
                <a:solidFill>
                  <a:schemeClr val="dk1"/>
                </a:solidFill>
                <a:latin typeface="Georgia"/>
                <a:ea typeface="Georgia"/>
                <a:cs typeface="Georgia"/>
                <a:sym typeface="Georgia"/>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4"/>
          <p:cNvSpPr txBox="1">
            <a:spLocks noGrp="1"/>
          </p:cNvSpPr>
          <p:nvPr>
            <p:ph type="title"/>
          </p:nvPr>
        </p:nvSpPr>
        <p:spPr>
          <a:xfrm>
            <a:off x="2133600" y="68385"/>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200" dirty="0">
                <a:latin typeface="PT Sans"/>
                <a:ea typeface="PT Sans"/>
                <a:cs typeface="PT Sans"/>
                <a:sym typeface="PT Sans"/>
              </a:rPr>
              <a:t>The Two Most Important Things…</a:t>
            </a:r>
            <a:endParaRPr sz="4200" dirty="0">
              <a:latin typeface="PT Sans"/>
              <a:ea typeface="PT Sans"/>
              <a:cs typeface="PT Sans"/>
              <a:sym typeface="PT Sans"/>
            </a:endParaRPr>
          </a:p>
        </p:txBody>
      </p:sp>
      <p:pic>
        <p:nvPicPr>
          <p:cNvPr id="429" name="Google Shape;429;p54"/>
          <p:cNvPicPr preferRelativeResize="0">
            <a:picLocks noChangeAspect="1"/>
          </p:cNvPicPr>
          <p:nvPr/>
        </p:nvPicPr>
        <p:blipFill rotWithShape="1">
          <a:blip r:embed="rId3"/>
          <a:srcRect l="429" t="7684" r="10544" b="45702"/>
          <a:stretch/>
        </p:blipFill>
        <p:spPr>
          <a:xfrm>
            <a:off x="1346200" y="846015"/>
            <a:ext cx="8524195" cy="5943600"/>
          </a:xfrm>
          <a:prstGeom prst="rect">
            <a:avLst/>
          </a:prstGeom>
          <a:noFill/>
          <a:ln>
            <a:noFill/>
          </a:ln>
        </p:spPr>
      </p:pic>
      <p:pic>
        <p:nvPicPr>
          <p:cNvPr id="7" name="Picture 6">
            <a:extLst>
              <a:ext uri="{FF2B5EF4-FFF2-40B4-BE49-F238E27FC236}">
                <a16:creationId xmlns:a16="http://schemas.microsoft.com/office/drawing/2014/main" id="{8BA89291-E4DF-F6DC-04E6-E15C6D22C033}"/>
              </a:ext>
            </a:extLst>
          </p:cNvPr>
          <p:cNvPicPr>
            <a:picLocks noChangeAspect="1"/>
          </p:cNvPicPr>
          <p:nvPr/>
        </p:nvPicPr>
        <p:blipFill>
          <a:blip r:embed="rId4"/>
          <a:stretch>
            <a:fillRect/>
          </a:stretch>
        </p:blipFill>
        <p:spPr>
          <a:xfrm rot="11548756" flipH="1" flipV="1">
            <a:off x="5451341" y="9848"/>
            <a:ext cx="7961643" cy="640650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3780"/>
            </a:pPr>
            <a:r>
              <a:rPr lang="en-US" sz="4800" dirty="0">
                <a:latin typeface="PT Sans"/>
                <a:ea typeface="PT Sans"/>
                <a:cs typeface="PT Sans"/>
                <a:sym typeface="PT Sans"/>
              </a:rPr>
              <a:t>Want MORE?</a:t>
            </a:r>
            <a:endParaRPr sz="4800" dirty="0">
              <a:latin typeface="PT Sans"/>
              <a:ea typeface="PT Sans"/>
              <a:cs typeface="PT Sans"/>
              <a:sym typeface="PT Sans"/>
            </a:endParaRPr>
          </a:p>
        </p:txBody>
      </p:sp>
      <p:grpSp>
        <p:nvGrpSpPr>
          <p:cNvPr id="5" name="Group 4">
            <a:extLst>
              <a:ext uri="{FF2B5EF4-FFF2-40B4-BE49-F238E27FC236}">
                <a16:creationId xmlns:a16="http://schemas.microsoft.com/office/drawing/2014/main" id="{594AD449-D4E3-E956-4250-549E5042C8B7}"/>
              </a:ext>
            </a:extLst>
          </p:cNvPr>
          <p:cNvGrpSpPr/>
          <p:nvPr/>
        </p:nvGrpSpPr>
        <p:grpSpPr>
          <a:xfrm>
            <a:off x="584200" y="1869723"/>
            <a:ext cx="11023600" cy="3905955"/>
            <a:chOff x="584200" y="1439900"/>
            <a:chExt cx="11023600" cy="4296550"/>
          </a:xfrm>
        </p:grpSpPr>
        <p:sp>
          <p:nvSpPr>
            <p:cNvPr id="2" name="Google Shape;447;p2">
              <a:extLst>
                <a:ext uri="{FF2B5EF4-FFF2-40B4-BE49-F238E27FC236}">
                  <a16:creationId xmlns:a16="http://schemas.microsoft.com/office/drawing/2014/main" id="{2AADAC2E-DBEE-6DEA-C9C9-91868BA8A44F}"/>
                </a:ext>
              </a:extLst>
            </p:cNvPr>
            <p:cNvSpPr txBox="1">
              <a:spLocks/>
            </p:cNvSpPr>
            <p:nvPr/>
          </p:nvSpPr>
          <p:spPr>
            <a:xfrm>
              <a:off x="584200" y="1439900"/>
              <a:ext cx="11023600" cy="1134250"/>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100000"/>
                </a:lnSpc>
                <a:spcBef>
                  <a:spcPts val="0"/>
                </a:spcBef>
                <a:spcAft>
                  <a:spcPts val="0"/>
                </a:spcAft>
                <a:buClr>
                  <a:schemeClr val="dk1"/>
                </a:buClr>
                <a:buSzPts val="4200"/>
                <a:buFont typeface="Arial"/>
                <a:buNone/>
                <a:defRPr sz="3600" b="1" i="0" kern="1200">
                  <a:solidFill>
                    <a:schemeClr val="tx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buSzPts val="3780"/>
              </a:pPr>
              <a:r>
                <a:rPr lang="en-US" sz="4800" dirty="0">
                  <a:latin typeface="PT Sans"/>
                  <a:ea typeface="PT Sans"/>
                  <a:cs typeface="PT Sans"/>
                  <a:sym typeface="PT Sans"/>
                </a:rPr>
                <a:t>HTTPS://TOOOL.US/</a:t>
              </a:r>
              <a:r>
                <a:rPr lang="en-US" sz="4800" b="1" i="1" dirty="0">
                  <a:solidFill>
                    <a:srgbClr val="FF0000"/>
                  </a:solidFill>
                  <a:latin typeface="PT Sans"/>
                  <a:ea typeface="PT Sans"/>
                  <a:cs typeface="PT Sans"/>
                  <a:sym typeface="PT Sans"/>
                </a:rPr>
                <a:t> meetings</a:t>
              </a:r>
              <a:endParaRPr lang="en-US" sz="4800" dirty="0">
                <a:latin typeface="PT Sans"/>
                <a:ea typeface="PT Sans"/>
                <a:cs typeface="PT Sans"/>
                <a:sym typeface="PT Sans"/>
              </a:endParaRPr>
            </a:p>
          </p:txBody>
        </p:sp>
        <p:sp>
          <p:nvSpPr>
            <p:cNvPr id="3" name="Google Shape;447;p2">
              <a:extLst>
                <a:ext uri="{FF2B5EF4-FFF2-40B4-BE49-F238E27FC236}">
                  <a16:creationId xmlns:a16="http://schemas.microsoft.com/office/drawing/2014/main" id="{840535CE-3B01-8361-9E33-8DABC54844F2}"/>
                </a:ext>
              </a:extLst>
            </p:cNvPr>
            <p:cNvSpPr txBox="1">
              <a:spLocks/>
            </p:cNvSpPr>
            <p:nvPr/>
          </p:nvSpPr>
          <p:spPr>
            <a:xfrm>
              <a:off x="584200" y="3021050"/>
              <a:ext cx="11023600" cy="1134250"/>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100000"/>
                </a:lnSpc>
                <a:spcBef>
                  <a:spcPts val="0"/>
                </a:spcBef>
                <a:spcAft>
                  <a:spcPts val="0"/>
                </a:spcAft>
                <a:buClr>
                  <a:schemeClr val="dk1"/>
                </a:buClr>
                <a:buSzPts val="4200"/>
                <a:buFont typeface="Arial"/>
                <a:buNone/>
                <a:defRPr sz="3600" b="1" i="0" kern="1200">
                  <a:solidFill>
                    <a:schemeClr val="tx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buSzPts val="3780"/>
              </a:pPr>
              <a:r>
                <a:rPr lang="en-US" sz="4800" dirty="0">
                  <a:latin typeface="PT Sans"/>
                  <a:ea typeface="PT Sans"/>
                  <a:cs typeface="PT Sans"/>
                  <a:sym typeface="PT Sans"/>
                </a:rPr>
                <a:t>HTTPS://TOOOL.US/</a:t>
              </a:r>
              <a:r>
                <a:rPr lang="en-US" sz="4800" b="1" i="1" dirty="0">
                  <a:solidFill>
                    <a:srgbClr val="FF0000"/>
                  </a:solidFill>
                  <a:latin typeface="PT Sans"/>
                  <a:ea typeface="PT Sans"/>
                  <a:cs typeface="PT Sans"/>
                  <a:sym typeface="PT Sans"/>
                </a:rPr>
                <a:t> store</a:t>
              </a:r>
              <a:endParaRPr lang="en-US" sz="4800" dirty="0">
                <a:latin typeface="PT Sans"/>
                <a:ea typeface="PT Sans"/>
                <a:cs typeface="PT Sans"/>
                <a:sym typeface="PT Sans"/>
              </a:endParaRPr>
            </a:p>
          </p:txBody>
        </p:sp>
        <p:sp>
          <p:nvSpPr>
            <p:cNvPr id="4" name="Google Shape;447;p2">
              <a:extLst>
                <a:ext uri="{FF2B5EF4-FFF2-40B4-BE49-F238E27FC236}">
                  <a16:creationId xmlns:a16="http://schemas.microsoft.com/office/drawing/2014/main" id="{90BC9296-670B-A983-B841-57DA665BBB9C}"/>
                </a:ext>
              </a:extLst>
            </p:cNvPr>
            <p:cNvSpPr txBox="1">
              <a:spLocks/>
            </p:cNvSpPr>
            <p:nvPr/>
          </p:nvSpPr>
          <p:spPr>
            <a:xfrm>
              <a:off x="584200" y="4602200"/>
              <a:ext cx="11023600" cy="1134250"/>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100000"/>
                </a:lnSpc>
                <a:spcBef>
                  <a:spcPts val="0"/>
                </a:spcBef>
                <a:spcAft>
                  <a:spcPts val="0"/>
                </a:spcAft>
                <a:buClr>
                  <a:schemeClr val="dk1"/>
                </a:buClr>
                <a:buSzPts val="4200"/>
                <a:buFont typeface="Arial"/>
                <a:buNone/>
                <a:defRPr sz="3600" b="1" i="0" kern="1200">
                  <a:solidFill>
                    <a:schemeClr val="tx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buSzPts val="3780"/>
              </a:pPr>
              <a:r>
                <a:rPr lang="en-US" sz="4800" dirty="0">
                  <a:latin typeface="PT Sans"/>
                  <a:ea typeface="PT Sans"/>
                  <a:cs typeface="PT Sans"/>
                  <a:sym typeface="PT Sans"/>
                </a:rPr>
                <a:t>HTTPS://TOOOL.US/</a:t>
              </a:r>
              <a:r>
                <a:rPr lang="en-US" sz="4800" b="1" i="1" dirty="0">
                  <a:solidFill>
                    <a:srgbClr val="FF0000"/>
                  </a:solidFill>
                  <a:latin typeface="PT Sans"/>
                  <a:ea typeface="PT Sans"/>
                  <a:cs typeface="PT Sans"/>
                  <a:sym typeface="PT Sans"/>
                </a:rPr>
                <a:t> lockfest</a:t>
              </a:r>
              <a:endParaRPr lang="en-US" sz="4800" dirty="0">
                <a:latin typeface="PT Sans"/>
                <a:ea typeface="PT Sans"/>
                <a:cs typeface="PT Sans"/>
                <a:sym typeface="PT Sans"/>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60" name="Google Shape;460;p55"/>
          <p:cNvPicPr preferRelativeResize="0"/>
          <p:nvPr/>
        </p:nvPicPr>
        <p:blipFill rotWithShape="1">
          <a:blip r:embed="rId3">
            <a:alphaModFix/>
          </a:blip>
          <a:srcRect/>
          <a:stretch/>
        </p:blipFill>
        <p:spPr>
          <a:xfrm>
            <a:off x="39190" y="870406"/>
            <a:ext cx="6056810" cy="2498434"/>
          </a:xfrm>
          <a:prstGeom prst="rect">
            <a:avLst/>
          </a:prstGeom>
          <a:noFill/>
          <a:ln>
            <a:noFill/>
          </a:ln>
        </p:spPr>
      </p:pic>
      <p:sp>
        <p:nvSpPr>
          <p:cNvPr id="461" name="Google Shape;461;p55"/>
          <p:cNvSpPr txBox="1"/>
          <p:nvPr/>
        </p:nvSpPr>
        <p:spPr>
          <a:xfrm>
            <a:off x="901700" y="0"/>
            <a:ext cx="11404600" cy="1661953"/>
          </a:xfrm>
          <a:prstGeom prst="rect">
            <a:avLst/>
          </a:prstGeom>
          <a:noFill/>
          <a:ln>
            <a:noFill/>
          </a:ln>
        </p:spPr>
        <p:txBody>
          <a:bodyPr spcFirstLastPara="1" wrap="square" lIns="91425" tIns="45700" rIns="91425" bIns="45700" anchor="t" anchorCtr="0">
            <a:spAutoFit/>
          </a:bodyPr>
          <a:lstStyle/>
          <a:p>
            <a:pPr>
              <a:buClr>
                <a:srgbClr val="000000"/>
              </a:buClr>
              <a:buSzPts val="4400"/>
            </a:pPr>
            <a:r>
              <a:rPr lang="en-US" sz="4400" b="1" dirty="0">
                <a:latin typeface="PT Sans"/>
                <a:ea typeface="PT Sans"/>
                <a:cs typeface="PT Sans"/>
                <a:sym typeface="PT Sans"/>
              </a:rPr>
              <a:t>Our Mission               https://toool.us/mission/</a:t>
            </a:r>
          </a:p>
          <a:p>
            <a:pPr>
              <a:buClr>
                <a:srgbClr val="000000"/>
              </a:buClr>
              <a:buSzPts val="4400"/>
            </a:pPr>
            <a:endParaRPr lang="en-US" sz="4400" b="1" dirty="0">
              <a:latin typeface="PT Sans"/>
              <a:ea typeface="PT Sans"/>
              <a:cs typeface="PT Sans"/>
              <a:sym typeface="PT Sans"/>
            </a:endParaRPr>
          </a:p>
          <a:p>
            <a:pPr>
              <a:buClr>
                <a:srgbClr val="000000"/>
              </a:buClr>
              <a:buSzPts val="4400"/>
            </a:pPr>
            <a:endParaRPr lang="en-US" sz="1400" b="1" dirty="0">
              <a:latin typeface="PT Sans"/>
              <a:ea typeface="PT Sans"/>
              <a:cs typeface="PT Sans"/>
              <a:sym typeface="PT Sans"/>
            </a:endParaRPr>
          </a:p>
        </p:txBody>
      </p:sp>
      <p:sp>
        <p:nvSpPr>
          <p:cNvPr id="462" name="Google Shape;462;p55"/>
          <p:cNvSpPr/>
          <p:nvPr/>
        </p:nvSpPr>
        <p:spPr>
          <a:xfrm>
            <a:off x="152400" y="5727700"/>
            <a:ext cx="11887200" cy="914400"/>
          </a:xfrm>
          <a:prstGeom prst="rect">
            <a:avLst/>
          </a:prstGeom>
          <a:solidFill>
            <a:schemeClr val="tx1"/>
          </a:solidFill>
          <a:ln>
            <a:noFill/>
          </a:ln>
        </p:spPr>
        <p:txBody>
          <a:bodyPr spcFirstLastPara="1" wrap="square" lIns="91425" tIns="45700" rIns="91425" bIns="45700" numCol="3" anchor="ctr" anchorCtr="0">
            <a:spAutoFit/>
          </a:bodyPr>
          <a:lstStyle/>
          <a:p>
            <a:pPr algn="ctr">
              <a:lnSpc>
                <a:spcPct val="150000"/>
              </a:lnSpc>
              <a:buClr>
                <a:srgbClr val="000000"/>
              </a:buClr>
              <a:buSzPts val="2400"/>
            </a:pPr>
            <a:r>
              <a:rPr lang="en-US" sz="2000" b="1" i="1" dirty="0">
                <a:solidFill>
                  <a:srgbClr val="FF0000"/>
                </a:solidFill>
                <a:latin typeface="PT Sans"/>
                <a:ea typeface="PT Sans"/>
                <a:cs typeface="PT Sans"/>
                <a:sym typeface="PT Sans"/>
              </a:rPr>
              <a:t>https://toool.us/meetings/</a:t>
            </a:r>
          </a:p>
          <a:p>
            <a:pPr algn="ctr">
              <a:lnSpc>
                <a:spcPct val="150000"/>
              </a:lnSpc>
              <a:buClr>
                <a:srgbClr val="000000"/>
              </a:buClr>
              <a:buSzPts val="2400"/>
            </a:pPr>
            <a:r>
              <a:rPr lang="en-US" sz="2000" b="1" i="1" dirty="0">
                <a:solidFill>
                  <a:srgbClr val="FF0000"/>
                </a:solidFill>
                <a:latin typeface="PT Sans"/>
                <a:ea typeface="PT Sans"/>
                <a:cs typeface="PT Sans"/>
                <a:sym typeface="PT Sans"/>
              </a:rPr>
              <a:t>https://toool.us/store/</a:t>
            </a:r>
          </a:p>
          <a:p>
            <a:pPr algn="ctr">
              <a:lnSpc>
                <a:spcPct val="150000"/>
              </a:lnSpc>
              <a:buClr>
                <a:srgbClr val="000000"/>
              </a:buClr>
              <a:buSzPts val="2400"/>
            </a:pPr>
            <a:r>
              <a:rPr lang="en-US" sz="2000" b="1" i="1" dirty="0">
                <a:solidFill>
                  <a:srgbClr val="FF0000"/>
                </a:solidFill>
                <a:latin typeface="PT Sans"/>
                <a:ea typeface="PT Sans"/>
                <a:cs typeface="PT Sans"/>
                <a:sym typeface="PT Sans"/>
              </a:rPr>
              <a:t>https://toool.us/lockfest/</a:t>
            </a:r>
            <a:endParaRPr sz="2000" b="1" i="1" dirty="0">
              <a:solidFill>
                <a:srgbClr val="FF0000"/>
              </a:solidFill>
              <a:latin typeface="PT Sans"/>
              <a:ea typeface="PT Sans"/>
              <a:cs typeface="PT Sans"/>
              <a:sym typeface="PT Sans"/>
            </a:endParaRPr>
          </a:p>
        </p:txBody>
      </p:sp>
      <p:sp>
        <p:nvSpPr>
          <p:cNvPr id="4" name="Google Shape;462;p55">
            <a:extLst>
              <a:ext uri="{FF2B5EF4-FFF2-40B4-BE49-F238E27FC236}">
                <a16:creationId xmlns:a16="http://schemas.microsoft.com/office/drawing/2014/main" id="{060ABF10-F830-5845-4ACF-F7B6D9865BCA}"/>
              </a:ext>
            </a:extLst>
          </p:cNvPr>
          <p:cNvSpPr/>
          <p:nvPr/>
        </p:nvSpPr>
        <p:spPr>
          <a:xfrm>
            <a:off x="152400" y="830975"/>
            <a:ext cx="11887200" cy="4572000"/>
          </a:xfrm>
          <a:prstGeom prst="rect">
            <a:avLst/>
          </a:prstGeom>
          <a:solidFill>
            <a:schemeClr val="tx1"/>
          </a:solidFill>
          <a:ln>
            <a:noFill/>
          </a:ln>
        </p:spPr>
        <p:txBody>
          <a:bodyPr spcFirstLastPara="1" wrap="square" lIns="91425" tIns="45700" rIns="91425" bIns="45700" anchor="ctr" anchorCtr="0">
            <a:spAutoFit/>
          </a:bodyPr>
          <a:lstStyle/>
          <a:p>
            <a:pPr algn="l"/>
            <a:r>
              <a:rPr lang="en-US" sz="1400" b="1" i="0" dirty="0">
                <a:solidFill>
                  <a:schemeClr val="bg1">
                    <a:lumMod val="85000"/>
                  </a:schemeClr>
                </a:solidFill>
                <a:effectLst/>
                <a:latin typeface="PT Sans" panose="020B0503020203020204" pitchFamily="34" charset="77"/>
              </a:rPr>
              <a:t>The mission of the Open Organisation Of Lockpickers is to advance the general public knowledge about locks and lock picking. By examining locks, safes, and other such hardware and by publicly discussing our findings we hope to strip away the mystery with which so many of these products are imbued.</a:t>
            </a:r>
          </a:p>
          <a:p>
            <a:pPr algn="l"/>
            <a:endParaRPr lang="en-US" sz="1400" b="1" dirty="0">
              <a:solidFill>
                <a:schemeClr val="bg1">
                  <a:lumMod val="85000"/>
                </a:schemeClr>
              </a:solidFill>
              <a:latin typeface="PT Sans" panose="020B0503020203020204" pitchFamily="34" charset="77"/>
            </a:endParaRPr>
          </a:p>
          <a:p>
            <a:pPr algn="l"/>
            <a:br>
              <a:rPr lang="en-US" sz="1400" b="1" dirty="0">
                <a:solidFill>
                  <a:schemeClr val="bg1">
                    <a:lumMod val="85000"/>
                  </a:schemeClr>
                </a:solidFill>
                <a:latin typeface="PT Sans" panose="020B0503020203020204" pitchFamily="34" charset="77"/>
              </a:rPr>
            </a:br>
            <a:r>
              <a:rPr lang="en-US" sz="1400" b="1" i="0" dirty="0">
                <a:solidFill>
                  <a:schemeClr val="bg1">
                    <a:lumMod val="85000"/>
                  </a:schemeClr>
                </a:solidFill>
                <a:effectLst/>
                <a:latin typeface="PT Sans" panose="020B0503020203020204" pitchFamily="34" charset="77"/>
              </a:rPr>
              <a:t>The more that people know about lock technology, the better they are capable of understanding how and where certain weaknesses are present. This makes them well-equipped to participate in sportpicking endeavors and also helps them simply be better consumers in the marketplace, making decisions based on sound fact and research.</a:t>
            </a:r>
          </a:p>
          <a:p>
            <a:pPr algn="l"/>
            <a:endParaRPr lang="en-US" sz="1400" b="1" dirty="0">
              <a:solidFill>
                <a:schemeClr val="bg1">
                  <a:lumMod val="85000"/>
                </a:schemeClr>
              </a:solidFill>
              <a:latin typeface="PT Sans" panose="020B0503020203020204" pitchFamily="34" charset="77"/>
            </a:endParaRPr>
          </a:p>
          <a:p>
            <a:pPr algn="l"/>
            <a:br>
              <a:rPr lang="en-US" sz="1400" b="1" dirty="0">
                <a:solidFill>
                  <a:schemeClr val="bg1">
                    <a:lumMod val="85000"/>
                  </a:schemeClr>
                </a:solidFill>
                <a:latin typeface="PT Sans" panose="020B0503020203020204" pitchFamily="34" charset="77"/>
              </a:rPr>
            </a:br>
            <a:r>
              <a:rPr lang="en-US" sz="1400" b="1" i="0" dirty="0">
                <a:solidFill>
                  <a:schemeClr val="bg1">
                    <a:lumMod val="85000"/>
                  </a:schemeClr>
                </a:solidFill>
                <a:effectLst/>
                <a:latin typeface="PT Sans" panose="020B0503020203020204" pitchFamily="34" charset="77"/>
              </a:rPr>
              <a:t>The Open Organisation Of Lockpickers, or TOOOL, is an international group of lock picking enthusiasts originating in the </a:t>
            </a:r>
            <a:r>
              <a:rPr lang="en-US" sz="1400" b="1" i="0" u="none" strike="noStrike" dirty="0">
                <a:solidFill>
                  <a:schemeClr val="bg1">
                    <a:lumMod val="85000"/>
                  </a:schemeClr>
                </a:solidFill>
                <a:effectLst/>
                <a:latin typeface="PT Sans" panose="020B0503020203020204" pitchFamily="34" charset="77"/>
                <a:hlinkClick r:id="rId4">
                  <a:extLst>
                    <a:ext uri="{A12FA001-AC4F-418D-AE19-62706E023703}">
                      <ahyp:hlinkClr xmlns:ahyp="http://schemas.microsoft.com/office/drawing/2018/hyperlinkcolor" val="tx"/>
                    </a:ext>
                  </a:extLst>
                </a:hlinkClick>
              </a:rPr>
              <a:t>Netherlands</a:t>
            </a:r>
            <a:r>
              <a:rPr lang="en-US" sz="1400" b="1" i="0" dirty="0">
                <a:solidFill>
                  <a:schemeClr val="bg1">
                    <a:lumMod val="85000"/>
                  </a:schemeClr>
                </a:solidFill>
                <a:effectLst/>
                <a:latin typeface="PT Sans" panose="020B0503020203020204" pitchFamily="34" charset="77"/>
              </a:rPr>
              <a:t> with presence in the United States and the </a:t>
            </a:r>
            <a:r>
              <a:rPr lang="en-US" sz="1400" b="1" i="0" u="none" strike="noStrike" dirty="0">
                <a:solidFill>
                  <a:schemeClr val="bg1">
                    <a:lumMod val="85000"/>
                  </a:schemeClr>
                </a:solidFill>
                <a:effectLst/>
                <a:latin typeface="PT Sans" panose="020B0503020203020204" pitchFamily="34" charset="77"/>
                <a:hlinkClick r:id="rId5">
                  <a:extLst>
                    <a:ext uri="{A12FA001-AC4F-418D-AE19-62706E023703}">
                      <ahyp:hlinkClr xmlns:ahyp="http://schemas.microsoft.com/office/drawing/2018/hyperlinkcolor" val="tx"/>
                    </a:ext>
                  </a:extLst>
                </a:hlinkClick>
              </a:rPr>
              <a:t>UK</a:t>
            </a:r>
            <a:r>
              <a:rPr lang="en-US" sz="1400" b="1" i="0" dirty="0">
                <a:solidFill>
                  <a:schemeClr val="bg1">
                    <a:lumMod val="85000"/>
                  </a:schemeClr>
                </a:solidFill>
                <a:effectLst/>
                <a:latin typeface="PT Sans" panose="020B0503020203020204" pitchFamily="34" charset="77"/>
              </a:rPr>
              <a:t>.</a:t>
            </a:r>
          </a:p>
          <a:p>
            <a:pPr algn="l"/>
            <a:endParaRPr lang="en-US" sz="1400" b="1" dirty="0">
              <a:solidFill>
                <a:schemeClr val="bg1">
                  <a:lumMod val="85000"/>
                </a:schemeClr>
              </a:solidFill>
              <a:latin typeface="PT Sans" panose="020B0503020203020204" pitchFamily="34" charset="77"/>
            </a:endParaRPr>
          </a:p>
          <a:p>
            <a:pPr algn="l"/>
            <a:br>
              <a:rPr lang="en-US" sz="1400" b="1" dirty="0">
                <a:solidFill>
                  <a:schemeClr val="bg1">
                    <a:lumMod val="85000"/>
                  </a:schemeClr>
                </a:solidFill>
                <a:latin typeface="PT Sans" panose="020B0503020203020204" pitchFamily="34" charset="77"/>
              </a:rPr>
            </a:br>
            <a:r>
              <a:rPr lang="en-US" sz="1400" b="1" i="0" dirty="0">
                <a:solidFill>
                  <a:schemeClr val="bg1">
                    <a:lumMod val="85000"/>
                  </a:schemeClr>
                </a:solidFill>
                <a:effectLst/>
                <a:latin typeface="PT Sans" panose="020B0503020203020204" pitchFamily="34" charset="77"/>
              </a:rPr>
              <a:t>TOOOL in the United States is a 501(c)(3) nonprofit, dedicated to advancing the general public knowledge about locks and lock picking through teaching, research, and competition. We are a volunteer-lead organization with </a:t>
            </a:r>
            <a:r>
              <a:rPr lang="en-US" sz="1400" b="1" i="0" u="none" strike="noStrike" dirty="0">
                <a:solidFill>
                  <a:schemeClr val="bg1">
                    <a:lumMod val="85000"/>
                  </a:schemeClr>
                </a:solidFill>
                <a:effectLst/>
                <a:latin typeface="PT Sans" panose="020B0503020203020204" pitchFamily="34" charset="77"/>
                <a:hlinkClick r:id="rId6">
                  <a:extLst>
                    <a:ext uri="{A12FA001-AC4F-418D-AE19-62706E023703}">
                      <ahyp:hlinkClr xmlns:ahyp="http://schemas.microsoft.com/office/drawing/2018/hyperlinkcolor" val="tx"/>
                    </a:ext>
                  </a:extLst>
                </a:hlinkClick>
              </a:rPr>
              <a:t>many chapters in the states</a:t>
            </a:r>
            <a:r>
              <a:rPr lang="en-US" sz="1400" b="1" i="0" dirty="0">
                <a:solidFill>
                  <a:schemeClr val="bg1">
                    <a:lumMod val="85000"/>
                  </a:schemeClr>
                </a:solidFill>
                <a:effectLst/>
                <a:latin typeface="PT Sans" panose="020B0503020203020204" pitchFamily="34" charset="77"/>
              </a:rPr>
              <a:t>, including an affiliated Chapter in Canada.</a:t>
            </a:r>
          </a:p>
          <a:p>
            <a:pPr algn="l"/>
            <a:endParaRPr lang="en-US" sz="1400" b="1" dirty="0">
              <a:solidFill>
                <a:schemeClr val="bg1">
                  <a:lumMod val="85000"/>
                </a:schemeClr>
              </a:solidFill>
              <a:latin typeface="PT Sans" panose="020B0503020203020204" pitchFamily="34" charset="77"/>
            </a:endParaRPr>
          </a:p>
          <a:p>
            <a:pPr algn="l"/>
            <a:br>
              <a:rPr lang="en-US" sz="1400" b="1" dirty="0">
                <a:solidFill>
                  <a:schemeClr val="bg1">
                    <a:lumMod val="85000"/>
                  </a:schemeClr>
                </a:solidFill>
                <a:latin typeface="PT Sans" panose="020B0503020203020204" pitchFamily="34" charset="77"/>
              </a:rPr>
            </a:br>
            <a:r>
              <a:rPr lang="en-US" sz="1400" b="1" dirty="0">
                <a:solidFill>
                  <a:schemeClr val="bg1">
                    <a:lumMod val="85000"/>
                  </a:schemeClr>
                </a:solidFill>
                <a:effectLst/>
                <a:latin typeface="PT Sans" panose="020B0503020203020204" pitchFamily="34" charset="77"/>
              </a:rPr>
              <a:t>TOOOL’s 990 filings are available through the </a:t>
            </a:r>
            <a:r>
              <a:rPr lang="en-US" sz="1400" b="1" u="none" strike="noStrike" dirty="0">
                <a:solidFill>
                  <a:schemeClr val="bg1">
                    <a:lumMod val="85000"/>
                  </a:schemeClr>
                </a:solidFill>
                <a:effectLst/>
                <a:latin typeface="PT Sans" panose="020B0503020203020204" pitchFamily="34" charset="77"/>
                <a:hlinkClick r:id="rId7">
                  <a:extLst>
                    <a:ext uri="{A12FA001-AC4F-418D-AE19-62706E023703}">
                      <ahyp:hlinkClr xmlns:ahyp="http://schemas.microsoft.com/office/drawing/2018/hyperlinkcolor" val="tx"/>
                    </a:ext>
                  </a:extLst>
                </a:hlinkClick>
              </a:rPr>
              <a:t>IRS</a:t>
            </a:r>
            <a:r>
              <a:rPr lang="en-US" sz="1400" b="1" dirty="0">
                <a:solidFill>
                  <a:schemeClr val="bg1">
                    <a:lumMod val="85000"/>
                  </a:schemeClr>
                </a:solidFill>
                <a:effectLst/>
                <a:latin typeface="PT Sans" panose="020B0503020203020204" pitchFamily="34" charset="77"/>
              </a:rPr>
              <a:t> or by viewing </a:t>
            </a:r>
            <a:r>
              <a:rPr lang="en-US" sz="1400" b="1" u="none" strike="noStrike" dirty="0">
                <a:solidFill>
                  <a:schemeClr val="bg1">
                    <a:lumMod val="85000"/>
                  </a:schemeClr>
                </a:solidFill>
                <a:effectLst/>
                <a:latin typeface="PT Sans" panose="020B0503020203020204" pitchFamily="34" charset="77"/>
                <a:hlinkClick r:id="rId8">
                  <a:extLst>
                    <a:ext uri="{A12FA001-AC4F-418D-AE19-62706E023703}">
                      <ahyp:hlinkClr xmlns:ahyp="http://schemas.microsoft.com/office/drawing/2018/hyperlinkcolor" val="tx"/>
                    </a:ext>
                  </a:extLst>
                </a:hlinkClick>
              </a:rPr>
              <a:t>our archive of filings</a:t>
            </a:r>
            <a:r>
              <a:rPr lang="en-US" sz="1400" b="1" dirty="0">
                <a:solidFill>
                  <a:schemeClr val="bg1">
                    <a:lumMod val="85000"/>
                  </a:schemeClr>
                </a:solidFill>
                <a:effectLst/>
                <a:latin typeface="PT Sans" panose="020B0503020203020204" pitchFamily="34" charset="77"/>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Pin Tumbler Locks</a:t>
            </a:r>
            <a:endParaRPr sz="4800" dirty="0">
              <a:latin typeface="PT Sans"/>
              <a:ea typeface="PT Sans"/>
              <a:cs typeface="PT Sans"/>
              <a:sym typeface="PT Sans"/>
            </a:endParaRPr>
          </a:p>
        </p:txBody>
      </p:sp>
      <p:pic>
        <p:nvPicPr>
          <p:cNvPr id="67" name="Google Shape;67;p6" descr="pin tumbler 02"/>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24000" y="914401"/>
            <a:ext cx="9144000" cy="594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7"/>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Pin Tumbler Locks</a:t>
            </a:r>
            <a:endParaRPr sz="4800" dirty="0">
              <a:latin typeface="PT Sans"/>
              <a:ea typeface="PT Sans"/>
              <a:cs typeface="PT Sans"/>
              <a:sym typeface="PT Sans"/>
            </a:endParaRPr>
          </a:p>
        </p:txBody>
      </p:sp>
      <p:pic>
        <p:nvPicPr>
          <p:cNvPr id="74" name="Google Shape;74;p7" descr="pin tumbler 00"/>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24000" y="914401"/>
            <a:ext cx="9144000" cy="59435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8" descr="01 - outer view, front"/>
          <p:cNvPicPr preferRelativeResize="0"/>
          <p:nvPr/>
        </p:nvPicPr>
        <p:blipFill rotWithShape="1">
          <a:blip r:embed="rId3">
            <a:alphaModFix/>
          </a:blip>
          <a:srcRect/>
          <a:stretch/>
        </p:blipFill>
        <p:spPr>
          <a:xfrm>
            <a:off x="3262313" y="816967"/>
            <a:ext cx="5676900" cy="5676900"/>
          </a:xfrm>
          <a:prstGeom prst="rect">
            <a:avLst/>
          </a:prstGeom>
          <a:noFill/>
          <a:ln>
            <a:noFill/>
          </a:ln>
        </p:spPr>
      </p:pic>
      <p:sp>
        <p:nvSpPr>
          <p:cNvPr id="81" name="Google Shape;81;p8"/>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Outer View</a:t>
            </a:r>
            <a:endParaRPr dirty="0">
              <a:latin typeface="PT Sans"/>
              <a:ea typeface="PT Sans"/>
              <a:cs typeface="PT Sans"/>
              <a:sym typeface="PT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9" descr="02 - inner view, front"/>
          <p:cNvPicPr preferRelativeResize="0"/>
          <p:nvPr/>
        </p:nvPicPr>
        <p:blipFill rotWithShape="1">
          <a:blip r:embed="rId3">
            <a:alphaModFix/>
          </a:blip>
          <a:srcRect/>
          <a:stretch/>
        </p:blipFill>
        <p:spPr>
          <a:xfrm>
            <a:off x="3260725" y="813382"/>
            <a:ext cx="5676900" cy="5676900"/>
          </a:xfrm>
          <a:prstGeom prst="rect">
            <a:avLst/>
          </a:prstGeom>
          <a:noFill/>
          <a:ln>
            <a:noFill/>
          </a:ln>
        </p:spPr>
      </p:pic>
      <p:sp>
        <p:nvSpPr>
          <p:cNvPr id="88" name="Google Shape;88;p9"/>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Inner View</a:t>
            </a:r>
            <a:endParaRPr sz="4800" dirty="0">
              <a:latin typeface="PT Sans"/>
              <a:ea typeface="PT Sans"/>
              <a:cs typeface="PT Sans"/>
              <a:sym typeface="PT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10"/>
          <p:cNvSpPr txBox="1">
            <a:spLocks noGrp="1"/>
          </p:cNvSpPr>
          <p:nvPr>
            <p:ph type="title"/>
          </p:nvPr>
        </p:nvSpPr>
        <p:spPr>
          <a:xfrm>
            <a:off x="2133600" y="173851"/>
            <a:ext cx="7905750" cy="685800"/>
          </a:xfrm>
          <a:prstGeom prst="rect">
            <a:avLst/>
          </a:prstGeom>
          <a:noFill/>
          <a:ln>
            <a:noFill/>
          </a:ln>
        </p:spPr>
        <p:txBody>
          <a:bodyPr spcFirstLastPara="1" vert="horz" wrap="square" lIns="91425" tIns="45700" rIns="91425" bIns="45700" rtlCol="0" anchor="ctr" anchorCtr="0">
            <a:noAutofit/>
          </a:bodyPr>
          <a:lstStyle/>
          <a:p>
            <a:pPr>
              <a:buSzPts val="4800"/>
            </a:pPr>
            <a:r>
              <a:rPr lang="en-US" sz="4800" dirty="0">
                <a:latin typeface="PT Sans"/>
                <a:ea typeface="PT Sans"/>
                <a:cs typeface="PT Sans"/>
                <a:sym typeface="PT Sans"/>
              </a:rPr>
              <a:t>Anatomy of a Lock</a:t>
            </a:r>
            <a:endParaRPr sz="4800" dirty="0">
              <a:latin typeface="PT Sans"/>
              <a:ea typeface="PT Sans"/>
              <a:cs typeface="PT Sans"/>
              <a:sym typeface="PT Sans"/>
            </a:endParaRPr>
          </a:p>
        </p:txBody>
      </p:sp>
      <p:grpSp>
        <p:nvGrpSpPr>
          <p:cNvPr id="2" name="Group 1">
            <a:extLst>
              <a:ext uri="{FF2B5EF4-FFF2-40B4-BE49-F238E27FC236}">
                <a16:creationId xmlns:a16="http://schemas.microsoft.com/office/drawing/2014/main" id="{43F3F1C4-675B-0E99-3D9B-55D1AE34BDF7}"/>
              </a:ext>
            </a:extLst>
          </p:cNvPr>
          <p:cNvGrpSpPr/>
          <p:nvPr/>
        </p:nvGrpSpPr>
        <p:grpSpPr>
          <a:xfrm>
            <a:off x="3260725" y="813382"/>
            <a:ext cx="7292508" cy="5676900"/>
            <a:chOff x="3260725" y="813382"/>
            <a:chExt cx="7292508" cy="5676900"/>
          </a:xfrm>
        </p:grpSpPr>
        <p:pic>
          <p:nvPicPr>
            <p:cNvPr id="94" name="Google Shape;94;p10" descr="02 - inner view, front"/>
            <p:cNvPicPr preferRelativeResize="0"/>
            <p:nvPr/>
          </p:nvPicPr>
          <p:blipFill rotWithShape="1">
            <a:blip r:embed="rId3">
              <a:alphaModFix/>
            </a:blip>
            <a:srcRect/>
            <a:stretch/>
          </p:blipFill>
          <p:spPr>
            <a:xfrm>
              <a:off x="3260725" y="813382"/>
              <a:ext cx="5676900" cy="5676900"/>
            </a:xfrm>
            <a:prstGeom prst="rect">
              <a:avLst/>
            </a:prstGeom>
            <a:noFill/>
            <a:ln>
              <a:noFill/>
            </a:ln>
          </p:spPr>
        </p:pic>
        <p:cxnSp>
          <p:nvCxnSpPr>
            <p:cNvPr id="96" name="Google Shape;96;p10"/>
            <p:cNvCxnSpPr/>
            <p:nvPr/>
          </p:nvCxnSpPr>
          <p:spPr>
            <a:xfrm rot="10800000" flipH="1">
              <a:off x="6229350" y="1295400"/>
              <a:ext cx="1847850" cy="571500"/>
            </a:xfrm>
            <a:prstGeom prst="straightConnector1">
              <a:avLst/>
            </a:prstGeom>
            <a:noFill/>
            <a:ln w="38100" cap="flat" cmpd="sng">
              <a:solidFill>
                <a:schemeClr val="dk1"/>
              </a:solidFill>
              <a:prstDash val="solid"/>
              <a:round/>
              <a:headEnd type="none" w="sm" len="sm"/>
              <a:tailEnd type="none" w="sm" len="sm"/>
            </a:ln>
          </p:spPr>
        </p:cxnSp>
        <p:cxnSp>
          <p:nvCxnSpPr>
            <p:cNvPr id="97" name="Google Shape;97;p10"/>
            <p:cNvCxnSpPr/>
            <p:nvPr/>
          </p:nvCxnSpPr>
          <p:spPr>
            <a:xfrm rot="10800000" flipH="1">
              <a:off x="6248400" y="1905001"/>
              <a:ext cx="2247900" cy="695227"/>
            </a:xfrm>
            <a:prstGeom prst="straightConnector1">
              <a:avLst/>
            </a:prstGeom>
            <a:noFill/>
            <a:ln w="38100" cap="flat" cmpd="sng">
              <a:solidFill>
                <a:schemeClr val="dk1"/>
              </a:solidFill>
              <a:prstDash val="solid"/>
              <a:round/>
              <a:headEnd type="none" w="sm" len="sm"/>
              <a:tailEnd type="none" w="sm" len="sm"/>
            </a:ln>
          </p:spPr>
        </p:cxnSp>
        <p:cxnSp>
          <p:nvCxnSpPr>
            <p:cNvPr id="98" name="Google Shape;98;p10"/>
            <p:cNvCxnSpPr/>
            <p:nvPr/>
          </p:nvCxnSpPr>
          <p:spPr>
            <a:xfrm rot="10800000" flipH="1">
              <a:off x="6301978" y="2743201"/>
              <a:ext cx="2384822" cy="737575"/>
            </a:xfrm>
            <a:prstGeom prst="straightConnector1">
              <a:avLst/>
            </a:prstGeom>
            <a:noFill/>
            <a:ln w="38100" cap="flat" cmpd="sng">
              <a:solidFill>
                <a:schemeClr val="dk1"/>
              </a:solidFill>
              <a:prstDash val="solid"/>
              <a:round/>
              <a:headEnd type="none" w="sm" len="sm"/>
              <a:tailEnd type="none" w="sm" len="sm"/>
            </a:ln>
          </p:spPr>
        </p:cxnSp>
        <p:sp>
          <p:nvSpPr>
            <p:cNvPr id="99" name="Google Shape;99;p10"/>
            <p:cNvSpPr txBox="1"/>
            <p:nvPr/>
          </p:nvSpPr>
          <p:spPr>
            <a:xfrm>
              <a:off x="7767874" y="1008675"/>
              <a:ext cx="1545755" cy="461624"/>
            </a:xfrm>
            <a:prstGeom prst="rect">
              <a:avLst/>
            </a:prstGeom>
            <a:noFill/>
            <a:ln>
              <a:noFill/>
            </a:ln>
          </p:spPr>
          <p:txBody>
            <a:bodyPr spcFirstLastPara="1" wrap="square" lIns="91425" tIns="45700" rIns="91425" bIns="45700" anchor="t" anchorCtr="0">
              <a:spAutoFit/>
            </a:bodyPr>
            <a:lstStyle/>
            <a:p>
              <a:pPr algn="r">
                <a:buClr>
                  <a:srgbClr val="000000"/>
                </a:buClr>
                <a:buSzPts val="2400"/>
              </a:pPr>
              <a:r>
                <a:rPr lang="en-US" sz="2400">
                  <a:solidFill>
                    <a:srgbClr val="262626"/>
                  </a:solidFill>
                  <a:latin typeface="PT Sans"/>
                  <a:ea typeface="PT Sans"/>
                  <a:cs typeface="PT Sans"/>
                  <a:sym typeface="PT Sans"/>
                </a:rPr>
                <a:t>Spring</a:t>
              </a:r>
              <a:endParaRPr sz="2400">
                <a:solidFill>
                  <a:srgbClr val="000000"/>
                </a:solidFill>
                <a:latin typeface="PT Sans"/>
                <a:ea typeface="PT Sans"/>
                <a:cs typeface="PT Sans"/>
                <a:sym typeface="PT Sans"/>
              </a:endParaRPr>
            </a:p>
          </p:txBody>
        </p:sp>
        <p:sp>
          <p:nvSpPr>
            <p:cNvPr id="100" name="Google Shape;100;p10"/>
            <p:cNvSpPr txBox="1"/>
            <p:nvPr/>
          </p:nvSpPr>
          <p:spPr>
            <a:xfrm>
              <a:off x="8353360" y="1635825"/>
              <a:ext cx="1889256" cy="461624"/>
            </a:xfrm>
            <a:prstGeom prst="rect">
              <a:avLst/>
            </a:prstGeom>
            <a:noFill/>
            <a:ln>
              <a:noFill/>
            </a:ln>
          </p:spPr>
          <p:txBody>
            <a:bodyPr spcFirstLastPara="1" wrap="square" lIns="91425" tIns="45700" rIns="91425" bIns="45700" anchor="t" anchorCtr="0">
              <a:spAutoFit/>
            </a:bodyPr>
            <a:lstStyle/>
            <a:p>
              <a:pPr algn="r">
                <a:buClr>
                  <a:srgbClr val="000000"/>
                </a:buClr>
                <a:buSzPts val="2400"/>
              </a:pPr>
              <a:r>
                <a:rPr lang="en-US" sz="2400">
                  <a:solidFill>
                    <a:srgbClr val="262626"/>
                  </a:solidFill>
                  <a:latin typeface="PT Sans"/>
                  <a:ea typeface="PT Sans"/>
                  <a:cs typeface="PT Sans"/>
                  <a:sym typeface="PT Sans"/>
                </a:rPr>
                <a:t>Driver pin</a:t>
              </a:r>
              <a:endParaRPr sz="2400">
                <a:solidFill>
                  <a:srgbClr val="000000"/>
                </a:solidFill>
                <a:latin typeface="PT Sans"/>
                <a:ea typeface="PT Sans"/>
                <a:cs typeface="PT Sans"/>
                <a:sym typeface="PT Sans"/>
              </a:endParaRPr>
            </a:p>
          </p:txBody>
        </p:sp>
        <p:sp>
          <p:nvSpPr>
            <p:cNvPr id="101" name="Google Shape;101;p10"/>
            <p:cNvSpPr txBox="1"/>
            <p:nvPr/>
          </p:nvSpPr>
          <p:spPr>
            <a:xfrm>
              <a:off x="8548924" y="2485872"/>
              <a:ext cx="1545755" cy="461624"/>
            </a:xfrm>
            <a:prstGeom prst="rect">
              <a:avLst/>
            </a:prstGeom>
            <a:noFill/>
            <a:ln>
              <a:noFill/>
            </a:ln>
          </p:spPr>
          <p:txBody>
            <a:bodyPr spcFirstLastPara="1" wrap="square" lIns="91425" tIns="45700" rIns="91425" bIns="45700" anchor="t" anchorCtr="0">
              <a:spAutoFit/>
            </a:bodyPr>
            <a:lstStyle/>
            <a:p>
              <a:pPr algn="r">
                <a:buClr>
                  <a:srgbClr val="000000"/>
                </a:buClr>
                <a:buSzPts val="2400"/>
              </a:pPr>
              <a:r>
                <a:rPr lang="en-US" sz="2400">
                  <a:solidFill>
                    <a:srgbClr val="262626"/>
                  </a:solidFill>
                  <a:latin typeface="PT Sans"/>
                  <a:ea typeface="PT Sans"/>
                  <a:cs typeface="PT Sans"/>
                  <a:sym typeface="PT Sans"/>
                </a:rPr>
                <a:t>Key pin</a:t>
              </a:r>
              <a:endParaRPr sz="2400">
                <a:solidFill>
                  <a:srgbClr val="000000"/>
                </a:solidFill>
                <a:latin typeface="PT Sans"/>
                <a:ea typeface="PT Sans"/>
                <a:cs typeface="PT Sans"/>
                <a:sym typeface="PT Sans"/>
              </a:endParaRPr>
            </a:p>
          </p:txBody>
        </p:sp>
        <p:cxnSp>
          <p:nvCxnSpPr>
            <p:cNvPr id="102" name="Google Shape;102;p10"/>
            <p:cNvCxnSpPr/>
            <p:nvPr/>
          </p:nvCxnSpPr>
          <p:spPr>
            <a:xfrm rot="10800000" flipH="1">
              <a:off x="6987778" y="4051301"/>
              <a:ext cx="1965722" cy="422917"/>
            </a:xfrm>
            <a:prstGeom prst="straightConnector1">
              <a:avLst/>
            </a:prstGeom>
            <a:noFill/>
            <a:ln w="38100" cap="flat" cmpd="sng">
              <a:solidFill>
                <a:schemeClr val="dk1"/>
              </a:solidFill>
              <a:prstDash val="solid"/>
              <a:round/>
              <a:headEnd type="none" w="sm" len="sm"/>
              <a:tailEnd type="none" w="sm" len="sm"/>
            </a:ln>
          </p:spPr>
        </p:cxnSp>
        <p:sp>
          <p:nvSpPr>
            <p:cNvPr id="103" name="Google Shape;103;p10"/>
            <p:cNvSpPr txBox="1"/>
            <p:nvPr/>
          </p:nvSpPr>
          <p:spPr>
            <a:xfrm flipH="1">
              <a:off x="8666854" y="3792860"/>
              <a:ext cx="1545755" cy="461624"/>
            </a:xfrm>
            <a:prstGeom prst="rect">
              <a:avLst/>
            </a:prstGeom>
            <a:noFill/>
            <a:ln>
              <a:noFill/>
            </a:ln>
          </p:spPr>
          <p:txBody>
            <a:bodyPr spcFirstLastPara="1" wrap="square" lIns="91425" tIns="45700" rIns="91425" bIns="45700" anchor="t" anchorCtr="0">
              <a:spAutoFit/>
            </a:bodyPr>
            <a:lstStyle/>
            <a:p>
              <a:pPr algn="ctr">
                <a:buClr>
                  <a:srgbClr val="000000"/>
                </a:buClr>
                <a:buSzPts val="2400"/>
              </a:pPr>
              <a:r>
                <a:rPr lang="en-US" sz="2400">
                  <a:solidFill>
                    <a:srgbClr val="262626"/>
                  </a:solidFill>
                  <a:latin typeface="PT Sans"/>
                  <a:ea typeface="PT Sans"/>
                  <a:cs typeface="PT Sans"/>
                  <a:sym typeface="PT Sans"/>
                </a:rPr>
                <a:t>Plug</a:t>
              </a:r>
              <a:endParaRPr sz="2400">
                <a:solidFill>
                  <a:srgbClr val="000000"/>
                </a:solidFill>
                <a:latin typeface="PT Sans"/>
                <a:ea typeface="PT Sans"/>
                <a:cs typeface="PT Sans"/>
                <a:sym typeface="PT Sans"/>
              </a:endParaRPr>
            </a:p>
          </p:txBody>
        </p:sp>
        <p:cxnSp>
          <p:nvCxnSpPr>
            <p:cNvPr id="104" name="Google Shape;104;p10"/>
            <p:cNvCxnSpPr/>
            <p:nvPr/>
          </p:nvCxnSpPr>
          <p:spPr>
            <a:xfrm>
              <a:off x="7767873" y="4958821"/>
              <a:ext cx="1270110" cy="0"/>
            </a:xfrm>
            <a:prstGeom prst="straightConnector1">
              <a:avLst/>
            </a:prstGeom>
            <a:noFill/>
            <a:ln w="38100" cap="flat" cmpd="sng">
              <a:solidFill>
                <a:schemeClr val="dk1"/>
              </a:solidFill>
              <a:prstDash val="solid"/>
              <a:round/>
              <a:headEnd type="none" w="sm" len="sm"/>
              <a:tailEnd type="none" w="sm" len="sm"/>
            </a:ln>
          </p:spPr>
        </p:cxnSp>
        <p:sp>
          <p:nvSpPr>
            <p:cNvPr id="105" name="Google Shape;105;p10"/>
            <p:cNvSpPr txBox="1"/>
            <p:nvPr/>
          </p:nvSpPr>
          <p:spPr>
            <a:xfrm flipH="1">
              <a:off x="9007478" y="4698842"/>
              <a:ext cx="1545755" cy="461624"/>
            </a:xfrm>
            <a:prstGeom prst="rect">
              <a:avLst/>
            </a:prstGeom>
            <a:noFill/>
            <a:ln>
              <a:noFill/>
            </a:ln>
          </p:spPr>
          <p:txBody>
            <a:bodyPr spcFirstLastPara="1" wrap="square" lIns="91425" tIns="45700" rIns="91425" bIns="45700" anchor="t" anchorCtr="0">
              <a:spAutoFit/>
            </a:bodyPr>
            <a:lstStyle/>
            <a:p>
              <a:pPr algn="ctr">
                <a:buClr>
                  <a:srgbClr val="000000"/>
                </a:buClr>
                <a:buSzPts val="2400"/>
              </a:pPr>
              <a:r>
                <a:rPr lang="en-US" sz="2400">
                  <a:solidFill>
                    <a:srgbClr val="262626"/>
                  </a:solidFill>
                  <a:latin typeface="PT Sans"/>
                  <a:ea typeface="PT Sans"/>
                  <a:cs typeface="PT Sans"/>
                  <a:sym typeface="PT Sans"/>
                </a:rPr>
                <a:t>Housing</a:t>
              </a:r>
              <a:endParaRPr sz="2400">
                <a:solidFill>
                  <a:srgbClr val="000000"/>
                </a:solidFill>
                <a:latin typeface="PT Sans"/>
                <a:ea typeface="PT Sans"/>
                <a:cs typeface="PT Sans"/>
                <a:sym typeface="PT Sans"/>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3123</Words>
  <Application>Microsoft Macintosh PowerPoint</Application>
  <PresentationFormat>Widescreen</PresentationFormat>
  <Paragraphs>346</Paragraphs>
  <Slides>45</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.Apple Color Emoji UI</vt:lpstr>
      <vt:lpstr>Arial</vt:lpstr>
      <vt:lpstr>Calibri</vt:lpstr>
      <vt:lpstr>Calibri Light</vt:lpstr>
      <vt:lpstr>Georgia</vt:lpstr>
      <vt:lpstr>Impact</vt:lpstr>
      <vt:lpstr>PT Sans</vt:lpstr>
      <vt:lpstr>Office Theme</vt:lpstr>
      <vt:lpstr>PowerPoint Presentation</vt:lpstr>
      <vt:lpstr>First, a word about rules…</vt:lpstr>
      <vt:lpstr>Lockpicking is Simple</vt:lpstr>
      <vt:lpstr>Pin Tumbler Locks</vt:lpstr>
      <vt:lpstr>Pin Tumbler Locks</vt:lpstr>
      <vt:lpstr>Pin Tumbler Locks</vt:lpstr>
      <vt:lpstr>Outer View</vt:lpstr>
      <vt:lpstr>Inner View</vt:lpstr>
      <vt:lpstr>Anatomy of a Lock</vt:lpstr>
      <vt:lpstr>Anatomy of a Lock</vt:lpstr>
      <vt:lpstr>Blocked Shear Line</vt:lpstr>
      <vt:lpstr>Operating With a Key</vt:lpstr>
      <vt:lpstr>Pin Stacks</vt:lpstr>
      <vt:lpstr>Pin Stacks</vt:lpstr>
      <vt:lpstr>Key Operation</vt:lpstr>
      <vt:lpstr>One Bitting Too Low</vt:lpstr>
      <vt:lpstr>One Bitting Too High</vt:lpstr>
      <vt:lpstr>In a Perfect World</vt:lpstr>
      <vt:lpstr>In the Real World</vt:lpstr>
      <vt:lpstr>In the Real World</vt:lpstr>
      <vt:lpstr>In the Real World</vt:lpstr>
      <vt:lpstr>Shear Line Interaction</vt:lpstr>
      <vt:lpstr>Setting a Binding Pin</vt:lpstr>
      <vt:lpstr>Setting Multiple Pins</vt:lpstr>
      <vt:lpstr>Avoid Over-Lifting</vt:lpstr>
      <vt:lpstr>Two Tools Required</vt:lpstr>
      <vt:lpstr>Turning Tool</vt:lpstr>
      <vt:lpstr>Bottom/Edge</vt:lpstr>
      <vt:lpstr>Top/Center</vt:lpstr>
      <vt:lpstr>Bottom/Edge</vt:lpstr>
      <vt:lpstr>Gently Push at Tip</vt:lpstr>
      <vt:lpstr>Light Pressure</vt:lpstr>
      <vt:lpstr>Different Pick Shapes</vt:lpstr>
      <vt:lpstr>Rocking Lifting</vt:lpstr>
      <vt:lpstr>Be gentle!</vt:lpstr>
      <vt:lpstr>Springy Pin Training</vt:lpstr>
      <vt:lpstr>Springy Pin Training</vt:lpstr>
      <vt:lpstr>Binding Pin Training</vt:lpstr>
      <vt:lpstr>Binding Pin Training</vt:lpstr>
      <vt:lpstr>Practice Locks</vt:lpstr>
      <vt:lpstr>FAQs</vt:lpstr>
      <vt:lpstr>The Two Most Important Things…</vt:lpstr>
      <vt:lpstr>The Two Most Important Things…</vt:lpstr>
      <vt:lpstr>Want MORE?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TOOOL.US - BWI CHAPTER - EVENT</dc:title>
  <dc:subject/>
  <dc:creator>MacGnG</dc:creator>
  <cp:keywords/>
  <dc:description/>
  <cp:lastModifiedBy>Mac GnG</cp:lastModifiedBy>
  <cp:revision>15</cp:revision>
  <dcterms:created xsi:type="dcterms:W3CDTF">2026-06-26T02:36:09Z</dcterms:created>
  <dcterms:modified xsi:type="dcterms:W3CDTF">2026-06-26T04:53:12Z</dcterms:modified>
  <cp:category/>
</cp:coreProperties>
</file>